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4" r:id="rId6"/>
  </p:sldMasterIdLst>
  <p:notesMasterIdLst>
    <p:notesMasterId r:id="rId40"/>
  </p:notesMasterIdLst>
  <p:handoutMasterIdLst>
    <p:handoutMasterId r:id="rId41"/>
  </p:handoutMasterIdLst>
  <p:sldIdLst>
    <p:sldId id="256" r:id="rId7"/>
    <p:sldId id="296" r:id="rId8"/>
    <p:sldId id="311" r:id="rId9"/>
    <p:sldId id="313" r:id="rId10"/>
    <p:sldId id="314" r:id="rId11"/>
    <p:sldId id="315" r:id="rId12"/>
    <p:sldId id="322" r:id="rId13"/>
    <p:sldId id="316" r:id="rId14"/>
    <p:sldId id="317" r:id="rId15"/>
    <p:sldId id="318" r:id="rId16"/>
    <p:sldId id="319" r:id="rId17"/>
    <p:sldId id="320" r:id="rId18"/>
    <p:sldId id="321"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12" r:id="rId33"/>
    <p:sldId id="336" r:id="rId34"/>
    <p:sldId id="337" r:id="rId35"/>
    <p:sldId id="310" r:id="rId36"/>
    <p:sldId id="338" r:id="rId37"/>
    <p:sldId id="339" r:id="rId38"/>
    <p:sldId id="34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0">
          <p15:clr>
            <a:srgbClr val="A4A3A4"/>
          </p15:clr>
        </p15:guide>
        <p15:guide id="2" orient="horz" pos="1091">
          <p15:clr>
            <a:srgbClr val="A4A3A4"/>
          </p15:clr>
        </p15:guide>
        <p15:guide id="3" pos="355">
          <p15:clr>
            <a:srgbClr val="A4A3A4"/>
          </p15:clr>
        </p15:guide>
        <p15:guide id="4">
          <p15:clr>
            <a:srgbClr val="A4A3A4"/>
          </p15:clr>
        </p15:guide>
        <p15:guide id="5" pos="2919">
          <p15:clr>
            <a:srgbClr val="A4A3A4"/>
          </p15:clr>
        </p15:guide>
        <p15:guide id="6" pos="54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tley, Lauren (PBO)" initials="PL(" lastIdx="0" clrIdx="0"/>
  <p:cmAuthor id="1" name="Lynette Yap (PBO)" initials="LY(" lastIdx="2" clrIdx="1">
    <p:extLst>
      <p:ext uri="{19B8F6BF-5375-455C-9EA6-DF929625EA0E}">
        <p15:presenceInfo xmlns:p15="http://schemas.microsoft.com/office/powerpoint/2012/main" userId="S::Lynette.Yap@pbo.gov.au::99bfc404-95cc-4127-a623-6f22e5f454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657FB9"/>
    <a:srgbClr val="2E3A5E"/>
    <a:srgbClr val="FFFFFF"/>
    <a:srgbClr val="3D4D7D"/>
    <a:srgbClr val="7C8DBF"/>
    <a:srgbClr val="92A5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E9E9B-C8CD-4514-88C4-19F8A8A10400}" v="6" dt="2021-09-20T04:38:26.441"/>
    <p1510:client id="{97D74972-A8C9-43B7-A27B-944633E68434}" v="525" dt="2021-09-20T01:59:37.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633" autoAdjust="0"/>
  </p:normalViewPr>
  <p:slideViewPr>
    <p:cSldViewPr snapToGrid="0">
      <p:cViewPr varScale="1">
        <p:scale>
          <a:sx n="90" d="100"/>
          <a:sy n="90" d="100"/>
        </p:scale>
        <p:origin x="1434" y="78"/>
      </p:cViewPr>
      <p:guideLst>
        <p:guide orient="horz" pos="4290"/>
        <p:guide orient="horz" pos="1091"/>
        <p:guide pos="355"/>
        <p:guide/>
        <p:guide pos="2919"/>
        <p:guide pos="54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o, Suzy (PBO)" userId="c4304ca6-cc9f-4184-8089-4bbc939d9029" providerId="ADAL" clId="{57B317EC-F647-405B-9947-63DA7DBB3C9F}"/>
    <pc:docChg chg="undo custSel modMainMaster">
      <pc:chgData name="Kuo, Suzy (PBO)" userId="c4304ca6-cc9f-4184-8089-4bbc939d9029" providerId="ADAL" clId="{57B317EC-F647-405B-9947-63DA7DBB3C9F}" dt="2021-09-20T04:58:09.308" v="2" actId="478"/>
      <pc:docMkLst>
        <pc:docMk/>
      </pc:docMkLst>
      <pc:sldMasterChg chg="delSp mod modSldLayout">
        <pc:chgData name="Kuo, Suzy (PBO)" userId="c4304ca6-cc9f-4184-8089-4bbc939d9029" providerId="ADAL" clId="{57B317EC-F647-405B-9947-63DA7DBB3C9F}" dt="2021-09-20T04:58:09.308" v="2" actId="478"/>
        <pc:sldMasterMkLst>
          <pc:docMk/>
          <pc:sldMasterMk cId="2861437620" sldId="2147483648"/>
        </pc:sldMasterMkLst>
        <pc:spChg chg="del">
          <ac:chgData name="Kuo, Suzy (PBO)" userId="c4304ca6-cc9f-4184-8089-4bbc939d9029" providerId="ADAL" clId="{57B317EC-F647-405B-9947-63DA7DBB3C9F}" dt="2021-09-20T04:58:09.308" v="2" actId="478"/>
          <ac:spMkLst>
            <pc:docMk/>
            <pc:sldMasterMk cId="2861437620" sldId="2147483648"/>
            <ac:spMk id="2" creationId="{5B810A2E-305D-4493-8D04-E6F703907C62}"/>
          </ac:spMkLst>
        </pc:spChg>
        <pc:sldLayoutChg chg="addSp delSp mod">
          <pc:chgData name="Kuo, Suzy (PBO)" userId="c4304ca6-cc9f-4184-8089-4bbc939d9029" providerId="ADAL" clId="{57B317EC-F647-405B-9947-63DA7DBB3C9F}" dt="2021-09-20T04:57:48.562" v="1" actId="478"/>
          <pc:sldLayoutMkLst>
            <pc:docMk/>
            <pc:sldMasterMk cId="2861437620" sldId="2147483648"/>
            <pc:sldLayoutMk cId="1506251187" sldId="2147483657"/>
          </pc:sldLayoutMkLst>
          <pc:spChg chg="add del">
            <ac:chgData name="Kuo, Suzy (PBO)" userId="c4304ca6-cc9f-4184-8089-4bbc939d9029" providerId="ADAL" clId="{57B317EC-F647-405B-9947-63DA7DBB3C9F}" dt="2021-09-20T04:57:48.562" v="1" actId="478"/>
            <ac:spMkLst>
              <pc:docMk/>
              <pc:sldMasterMk cId="2861437620" sldId="2147483648"/>
              <pc:sldLayoutMk cId="1506251187" sldId="2147483657"/>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552DF1-539F-4D29-959A-7EA4299A80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FA0D069-E240-4E84-9A0B-B244BA8BD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29E26-525D-4D21-9974-AB43926830A2}" type="datetimeFigureOut">
              <a:rPr lang="en-AU" smtClean="0"/>
              <a:t>20/09/2021</a:t>
            </a:fld>
            <a:endParaRPr lang="en-AU"/>
          </a:p>
        </p:txBody>
      </p:sp>
      <p:sp>
        <p:nvSpPr>
          <p:cNvPr id="4" name="Footer Placeholder 3">
            <a:extLst>
              <a:ext uri="{FF2B5EF4-FFF2-40B4-BE49-F238E27FC236}">
                <a16:creationId xmlns:a16="http://schemas.microsoft.com/office/drawing/2014/main" id="{8E92ED05-19FE-42F3-9F43-504FF1A5BA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852B2AB-513B-4522-A6C7-9378CF95E3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69DEAA-E7F5-463C-BE56-0699FCF2A864}" type="slidenum">
              <a:rPr lang="en-AU" smtClean="0"/>
              <a:t>‹#›</a:t>
            </a:fld>
            <a:endParaRPr lang="en-AU"/>
          </a:p>
        </p:txBody>
      </p:sp>
    </p:spTree>
    <p:extLst>
      <p:ext uri="{BB962C8B-B14F-4D97-AF65-F5344CB8AC3E}">
        <p14:creationId xmlns:p14="http://schemas.microsoft.com/office/powerpoint/2010/main" val="2270620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27BF2-3AD3-484C-AF0B-B437DE100252}" type="datetimeFigureOut">
              <a:rPr lang="en-AU" smtClean="0"/>
              <a:t>20/09/2021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96525-2DFC-45FE-A666-648FA7FF4DC0}" type="slidenum">
              <a:rPr lang="en-AU" smtClean="0"/>
              <a:t>‹#›</a:t>
            </a:fld>
            <a:endParaRPr lang="en-AU"/>
          </a:p>
        </p:txBody>
      </p:sp>
    </p:spTree>
    <p:extLst>
      <p:ext uri="{BB962C8B-B14F-4D97-AF65-F5344CB8AC3E}">
        <p14:creationId xmlns:p14="http://schemas.microsoft.com/office/powerpoint/2010/main" val="376233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3417"/>
          <a:stretch/>
        </p:blipFill>
        <p:spPr>
          <a:xfrm flipV="1">
            <a:off x="-1" y="-2875"/>
            <a:ext cx="9144001" cy="2508913"/>
          </a:xfrm>
          <a:prstGeom prst="rect">
            <a:avLst/>
          </a:prstGeom>
          <a:solidFill>
            <a:schemeClr val="tx2">
              <a:lumMod val="75000"/>
            </a:schemeClr>
          </a:solidFill>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3999" cy="2328672"/>
          </a:xfrm>
          <a:prstGeom prst="rect">
            <a:avLst/>
          </a:prstGeom>
          <a:ln>
            <a:noFill/>
          </a:ln>
        </p:spPr>
      </p:pic>
      <p:sp>
        <p:nvSpPr>
          <p:cNvPr id="9" name="Rectangle 8"/>
          <p:cNvSpPr/>
          <p:nvPr userDrawn="1"/>
        </p:nvSpPr>
        <p:spPr>
          <a:xfrm>
            <a:off x="4312" y="2326039"/>
            <a:ext cx="9144000" cy="180000"/>
          </a:xfrm>
          <a:prstGeom prst="rect">
            <a:avLst/>
          </a:prstGeom>
          <a:solidFill>
            <a:schemeClr val="tx2">
              <a:lumMod val="20000"/>
              <a:lumOff val="80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AU" b="1" dirty="0">
              <a:solidFill>
                <a:schemeClr val="tx2"/>
              </a:solidFill>
              <a:latin typeface="+mj-lt"/>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1656" y="611648"/>
            <a:ext cx="2161631" cy="738577"/>
          </a:xfrm>
          <a:prstGeom prst="rect">
            <a:avLst/>
          </a:prstGeom>
        </p:spPr>
      </p:pic>
      <p:sp>
        <p:nvSpPr>
          <p:cNvPr id="11" name="Rectangle 10"/>
          <p:cNvSpPr/>
          <p:nvPr userDrawn="1"/>
        </p:nvSpPr>
        <p:spPr>
          <a:xfrm>
            <a:off x="-1" y="2290038"/>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p:cNvSpPr/>
          <p:nvPr userDrawn="1"/>
        </p:nvSpPr>
        <p:spPr>
          <a:xfrm>
            <a:off x="4312" y="2506038"/>
            <a:ext cx="9139687" cy="43610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745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14378"/>
            <a:ext cx="9144001" cy="6860874"/>
          </a:xfrm>
          <a:prstGeom prst="rect">
            <a:avLst/>
          </a:prstGeom>
          <a:solidFill>
            <a:schemeClr val="tx2">
              <a:lumMod val="75000"/>
            </a:schemeClr>
          </a:solidFill>
        </p:spPr>
      </p:pic>
      <p:sp>
        <p:nvSpPr>
          <p:cNvPr id="8" name="Rectangle 7"/>
          <p:cNvSpPr/>
          <p:nvPr userDrawn="1"/>
        </p:nvSpPr>
        <p:spPr>
          <a:xfrm>
            <a:off x="-2" y="2193830"/>
            <a:ext cx="9144001" cy="2559145"/>
          </a:xfrm>
          <a:prstGeom prst="rect">
            <a:avLst/>
          </a:prstGeom>
          <a:solidFill>
            <a:schemeClr val="tx2">
              <a:lumMod val="20000"/>
              <a:lumOff val="80000"/>
              <a:alpha val="3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AU" b="1" dirty="0">
              <a:solidFill>
                <a:schemeClr val="tx2"/>
              </a:solidFill>
              <a:latin typeface="+mj-lt"/>
            </a:endParaRPr>
          </a:p>
        </p:txBody>
      </p:sp>
      <p:sp>
        <p:nvSpPr>
          <p:cNvPr id="11" name="Rectangle 10"/>
          <p:cNvSpPr/>
          <p:nvPr userDrawn="1"/>
        </p:nvSpPr>
        <p:spPr>
          <a:xfrm>
            <a:off x="459603" y="2919404"/>
            <a:ext cx="4281941"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chemeClr val="bg1"/>
                </a:solidFill>
                <a:effectLst/>
                <a:uLnTx/>
                <a:uFillTx/>
                <a:latin typeface="Arial"/>
                <a:ea typeface="+mj-ea"/>
                <a:cs typeface="+mj-cs"/>
              </a:rPr>
              <a:t>Thank you</a:t>
            </a:r>
            <a:endParaRPr kumimoji="0" lang="en-AU" sz="1800" b="0" i="0" u="none" strike="noStrike" kern="0" cap="none" spc="0" normalizeH="0" baseline="0" noProof="0" dirty="0">
              <a:ln>
                <a:noFill/>
              </a:ln>
              <a:solidFill>
                <a:schemeClr val="bg1"/>
              </a:solidFill>
              <a:effectLst/>
              <a:uLnTx/>
              <a:uFillTx/>
            </a:endParaRPr>
          </a:p>
        </p:txBody>
      </p:sp>
      <p:sp>
        <p:nvSpPr>
          <p:cNvPr id="6"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782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of presentation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661"/>
          <a:stretch/>
        </p:blipFill>
        <p:spPr>
          <a:xfrm>
            <a:off x="0" y="0"/>
            <a:ext cx="9140933" cy="4754880"/>
          </a:xfrm>
          <a:prstGeom prst="rect">
            <a:avLst/>
          </a:prstGeom>
        </p:spPr>
      </p:pic>
      <p:sp>
        <p:nvSpPr>
          <p:cNvPr id="16" name="Rectangle 15"/>
          <p:cNvSpPr/>
          <p:nvPr userDrawn="1"/>
        </p:nvSpPr>
        <p:spPr>
          <a:xfrm>
            <a:off x="1" y="77807"/>
            <a:ext cx="9144000" cy="4589443"/>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b="5924"/>
          <a:stretch/>
        </p:blipFill>
        <p:spPr>
          <a:xfrm>
            <a:off x="1" y="4667250"/>
            <a:ext cx="9143999" cy="2190750"/>
          </a:xfrm>
          <a:prstGeom prst="rect">
            <a:avLst/>
          </a:prstGeom>
          <a:ln>
            <a:noFill/>
          </a:ln>
        </p:spPr>
      </p:pic>
      <p:sp>
        <p:nvSpPr>
          <p:cNvPr id="14" name="Rectangle 13"/>
          <p:cNvSpPr/>
          <p:nvPr userDrawn="1"/>
        </p:nvSpPr>
        <p:spPr>
          <a:xfrm>
            <a:off x="459603" y="2919404"/>
            <a:ext cx="4281941"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dirty="0">
                <a:ln>
                  <a:noFill/>
                </a:ln>
                <a:solidFill>
                  <a:schemeClr val="bg1"/>
                </a:solidFill>
                <a:effectLst/>
                <a:uLnTx/>
                <a:uFillTx/>
                <a:latin typeface="Arial"/>
                <a:ea typeface="+mj-ea"/>
                <a:cs typeface="+mj-cs"/>
              </a:rPr>
              <a:t>Thank you</a:t>
            </a:r>
            <a:endParaRPr kumimoji="0" lang="en-AU" sz="1800" b="0" i="0" u="none" strike="noStrike" kern="0" cap="none" spc="0" normalizeH="0" baseline="0" noProof="0" dirty="0">
              <a:ln>
                <a:noFill/>
              </a:ln>
              <a:solidFill>
                <a:schemeClr val="bg1"/>
              </a:solidFill>
              <a:effectLst/>
              <a:uLnTx/>
              <a:uFillTx/>
            </a:endParaRPr>
          </a:p>
        </p:txBody>
      </p:sp>
      <p:sp>
        <p:nvSpPr>
          <p:cNvPr id="15"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7052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44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758"/>
            <a:ext cx="9144001" cy="6860874"/>
          </a:xfrm>
          <a:prstGeom prst="rect">
            <a:avLst/>
          </a:prstGeom>
          <a:solidFill>
            <a:schemeClr val="tx2">
              <a:lumMod val="75000"/>
            </a:schemeClr>
          </a:solidFill>
        </p:spPr>
      </p:pic>
    </p:spTree>
    <p:extLst>
      <p:ext uri="{BB962C8B-B14F-4D97-AF65-F5344CB8AC3E}">
        <p14:creationId xmlns:p14="http://schemas.microsoft.com/office/powerpoint/2010/main" val="67379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067" y="1562100"/>
            <a:ext cx="8229600" cy="4525963"/>
          </a:xfrm>
          <a:prstGeom prst="rect">
            <a:avLst/>
          </a:prstGeom>
        </p:spPr>
        <p:txBody>
          <a:bodyPr/>
          <a:lstStyle>
            <a:lvl1pPr marL="0" marR="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baseline="0"/>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baseline="0"/>
            </a:lvl2pPr>
            <a:lvl4pPr marL="1257300" marR="0" indent="-285750" algn="l" defTabSz="914400" rtl="0" eaLnBrk="1" fontAlgn="auto" latinLnBrk="0" hangingPunct="1">
              <a:lnSpc>
                <a:spcPct val="120000"/>
              </a:lnSpc>
              <a:spcBef>
                <a:spcPts val="0"/>
              </a:spcBef>
              <a:spcAft>
                <a:spcPts val="1500"/>
              </a:spcAft>
              <a:buClr>
                <a:srgbClr val="2B3B5F">
                  <a:lumMod val="60000"/>
                  <a:lumOff val="40000"/>
                </a:srgbClr>
              </a:buClr>
              <a:buSzTx/>
              <a:buFont typeface="Calibri" panose="020F0502020204030204" pitchFamily="34" charset="0"/>
              <a:buChar char="̶"/>
              <a:tabLst/>
              <a:defRPr/>
            </a:lvl4pPr>
          </a:lstStyle>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Click to edit Master text styles</a:t>
            </a:r>
          </a:p>
          <a:p>
            <a:pPr marL="0" marR="0" lvl="1"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Second level</a:t>
            </a:r>
          </a:p>
          <a:p>
            <a:pPr marL="0" marR="0" lvl="2"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Third level</a:t>
            </a:r>
          </a:p>
          <a:p>
            <a:pPr marL="0" marR="0" lvl="3"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Fourth level</a:t>
            </a:r>
          </a:p>
          <a:p>
            <a:pPr marL="0" marR="0" lvl="4"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Fifth level</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p:txBody>
      </p:sp>
      <p:sp>
        <p:nvSpPr>
          <p:cNvPr id="9" name="Title 8"/>
          <p:cNvSpPr>
            <a:spLocks noGrp="1"/>
          </p:cNvSpPr>
          <p:nvPr>
            <p:ph type="title"/>
          </p:nvPr>
        </p:nvSpPr>
        <p:spPr>
          <a:xfrm>
            <a:off x="453067" y="205740"/>
            <a:ext cx="8229600" cy="1173480"/>
          </a:xfrm>
          <a:prstGeom prst="rect">
            <a:avLst/>
          </a:prstGeom>
        </p:spPr>
        <p:txBody>
          <a:bodyPr anchor="ctr"/>
          <a:lstStyle>
            <a:lvl1pPr>
              <a:defRPr>
                <a:solidFill>
                  <a:schemeClr val="bg2"/>
                </a:solidFill>
              </a:defRPr>
            </a:lvl1pPr>
          </a:lstStyle>
          <a:p>
            <a:r>
              <a:rPr lang="en-US"/>
              <a:t>Click to edit Master title style</a:t>
            </a:r>
            <a:endParaRPr lang="en-AU" dirty="0"/>
          </a:p>
        </p:txBody>
      </p:sp>
      <p:sp>
        <p:nvSpPr>
          <p:cNvPr id="13" name="TextBox 12"/>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88184"/>
                </a:solidFill>
                <a:effectLst/>
                <a:uLnTx/>
                <a:uFillTx/>
                <a:latin typeface="+mn-lt"/>
                <a:ea typeface="+mn-ea"/>
                <a:cs typeface="+mn-cs"/>
              </a:rPr>
              <a:t>Parliamentary Budget Office</a:t>
            </a:r>
          </a:p>
        </p:txBody>
      </p:sp>
    </p:spTree>
    <p:extLst>
      <p:ext uri="{BB962C8B-B14F-4D97-AF65-F5344CB8AC3E}">
        <p14:creationId xmlns:p14="http://schemas.microsoft.com/office/powerpoint/2010/main" val="150625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067" y="1562100"/>
            <a:ext cx="8229600" cy="4525963"/>
          </a:xfrm>
          <a:prstGeom prst="rect">
            <a:avLst/>
          </a:prstGeom>
        </p:spPr>
        <p:txBody>
          <a:bodyPr/>
          <a:lstStyle>
            <a:lvl1pPr marL="360000" marR="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baseline="0">
                <a:solidFill>
                  <a:schemeClr val="bg2"/>
                </a:solidFill>
              </a:defRPr>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sz="2000" b="0" baseline="0">
                <a:solidFill>
                  <a:schemeClr val="tx1"/>
                </a:solidFill>
              </a:defRPr>
            </a:lvl2pPr>
            <a:lvl3pPr>
              <a:defRPr sz="2400" b="0">
                <a:solidFill>
                  <a:schemeClr val="tx1"/>
                </a:solidFill>
              </a:defRPr>
            </a:lvl3pPr>
            <a:lvl4pPr marL="1257300" marR="0" indent="-285750" algn="l" defTabSz="914400" rtl="0" eaLnBrk="1" fontAlgn="auto" latinLnBrk="0" hangingPunct="1">
              <a:lnSpc>
                <a:spcPct val="120000"/>
              </a:lnSpc>
              <a:spcBef>
                <a:spcPts val="0"/>
              </a:spcBef>
              <a:spcAft>
                <a:spcPts val="1500"/>
              </a:spcAft>
              <a:buClr>
                <a:srgbClr val="2B3B5F">
                  <a:lumMod val="60000"/>
                  <a:lumOff val="40000"/>
                </a:srgbClr>
              </a:buClr>
              <a:buSzTx/>
              <a:buFont typeface="Calibri" panose="020F0502020204030204" pitchFamily="34" charset="0"/>
              <a:buChar char="̶"/>
              <a:tabLst/>
              <a:defRPr sz="2400" b="0">
                <a:solidFill>
                  <a:schemeClr val="tx1"/>
                </a:solidFill>
              </a:defRPr>
            </a:lvl4pPr>
            <a:lvl5pPr>
              <a:defRPr sz="2000" b="0">
                <a:solidFill>
                  <a:schemeClr val="tx1"/>
                </a:solidFill>
              </a:defRPr>
            </a:lvl5pPr>
          </a:lstStyle>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Click to edit Master text styles</a:t>
            </a:r>
          </a:p>
          <a:p>
            <a:pPr marL="0" marR="0" lvl="1"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Second level</a:t>
            </a:r>
          </a:p>
          <a:p>
            <a:pPr marL="0" marR="0" lvl="2"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Third level</a:t>
            </a:r>
          </a:p>
          <a:p>
            <a:pPr marL="0" marR="0" lvl="3"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US" sz="2600" b="1" i="0" u="none" strike="noStrike" kern="1200" cap="none" spc="0" normalizeH="0" baseline="0" noProof="0">
                <a:ln>
                  <a:noFill/>
                </a:ln>
                <a:solidFill>
                  <a:srgbClr val="2B3B5F"/>
                </a:solidFill>
                <a:effectLst/>
                <a:uLnTx/>
                <a:uFillTx/>
                <a:latin typeface="Calibri"/>
                <a:ea typeface="+mn-ea"/>
                <a:cs typeface="Arial" panose="020B0604020202020204" pitchFamily="34" charset="0"/>
              </a:rPr>
              <a:t>Fourth level</a:t>
            </a:r>
          </a:p>
        </p:txBody>
      </p:sp>
      <p:sp>
        <p:nvSpPr>
          <p:cNvPr id="9" name="Title 8"/>
          <p:cNvSpPr>
            <a:spLocks noGrp="1"/>
          </p:cNvSpPr>
          <p:nvPr>
            <p:ph type="title"/>
          </p:nvPr>
        </p:nvSpPr>
        <p:spPr>
          <a:xfrm>
            <a:off x="453067" y="205740"/>
            <a:ext cx="8229600" cy="1173480"/>
          </a:xfrm>
          <a:prstGeom prst="rect">
            <a:avLst/>
          </a:prstGeom>
        </p:spPr>
        <p:txBody>
          <a:bodyPr anchor="ctr"/>
          <a:lstStyle>
            <a:lvl1pPr>
              <a:defRPr>
                <a:solidFill>
                  <a:schemeClr val="bg2"/>
                </a:solidFill>
              </a:defRPr>
            </a:lvl1pPr>
          </a:lstStyle>
          <a:p>
            <a:r>
              <a:rPr lang="en-US" dirty="0"/>
              <a:t>Click to edit Master title style</a:t>
            </a:r>
            <a:endParaRPr lang="en-AU" dirty="0"/>
          </a:p>
        </p:txBody>
      </p:sp>
      <p:sp>
        <p:nvSpPr>
          <p:cNvPr id="13" name="TextBox 12"/>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88184"/>
                </a:solidFill>
                <a:effectLst/>
                <a:uLnTx/>
                <a:uFillTx/>
                <a:latin typeface="+mn-lt"/>
                <a:ea typeface="+mn-ea"/>
                <a:cs typeface="+mn-cs"/>
              </a:rPr>
              <a:t>Parliamentary Budget Office</a:t>
            </a:r>
          </a:p>
        </p:txBody>
      </p:sp>
      <p:sp>
        <p:nvSpPr>
          <p:cNvPr id="7" name="TextBox 6"/>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8" name="TextBox 7"/>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Tree>
    <p:extLst>
      <p:ext uri="{BB962C8B-B14F-4D97-AF65-F5344CB8AC3E}">
        <p14:creationId xmlns:p14="http://schemas.microsoft.com/office/powerpoint/2010/main" val="22199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Rounded Rectangle 9"/>
          <p:cNvSpPr/>
          <p:nvPr userDrawn="1"/>
        </p:nvSpPr>
        <p:spPr>
          <a:xfrm>
            <a:off x="563563" y="1582486"/>
            <a:ext cx="8131175" cy="4652910"/>
          </a:xfrm>
          <a:prstGeom prst="roundRect">
            <a:avLst>
              <a:gd name="adj" fmla="val 1030"/>
            </a:avLst>
          </a:prstGeom>
          <a:solidFill>
            <a:schemeClr val="bg1"/>
          </a:solidFill>
          <a:ln>
            <a:noFill/>
          </a:ln>
          <a:effectLst>
            <a:outerShdw blurRad="139700" dist="381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 Same Side Corner Rectangle 10"/>
          <p:cNvSpPr/>
          <p:nvPr userDrawn="1"/>
        </p:nvSpPr>
        <p:spPr>
          <a:xfrm rot="10800000" flipH="1">
            <a:off x="563563" y="6140146"/>
            <a:ext cx="8131175" cy="95250"/>
          </a:xfrm>
          <a:prstGeom prst="round2Same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88184"/>
                </a:solidFill>
                <a:effectLst/>
                <a:uLnTx/>
                <a:uFillTx/>
                <a:latin typeface="+mn-lt"/>
                <a:ea typeface="+mn-ea"/>
                <a:cs typeface="+mn-cs"/>
              </a:rPr>
              <a:t>Parliamentary Budget Office</a:t>
            </a:r>
          </a:p>
        </p:txBody>
      </p:sp>
      <p:sp>
        <p:nvSpPr>
          <p:cNvPr id="6" name="Title 8"/>
          <p:cNvSpPr>
            <a:spLocks noGrp="1"/>
          </p:cNvSpPr>
          <p:nvPr>
            <p:ph type="title"/>
          </p:nvPr>
        </p:nvSpPr>
        <p:spPr>
          <a:xfrm>
            <a:off x="453067" y="205740"/>
            <a:ext cx="8229600" cy="1173480"/>
          </a:xfrm>
          <a:prstGeom prst="rect">
            <a:avLst/>
          </a:prstGeom>
        </p:spPr>
        <p:txBody>
          <a:bodyPr anchor="ct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41369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2" name="Rectangle 21"/>
          <p:cNvSpPr/>
          <p:nvPr userDrawn="1"/>
        </p:nvSpPr>
        <p:spPr>
          <a:xfrm>
            <a:off x="4312" y="1958964"/>
            <a:ext cx="9139687" cy="49081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2" b="24428"/>
          <a:stretch/>
        </p:blipFill>
        <p:spPr>
          <a:xfrm>
            <a:off x="1" y="0"/>
            <a:ext cx="9143999" cy="1759802"/>
          </a:xfrm>
          <a:prstGeom prst="rect">
            <a:avLst/>
          </a:prstGeom>
          <a:ln>
            <a:noFill/>
          </a:ln>
        </p:spPr>
      </p:pic>
      <p:sp>
        <p:nvSpPr>
          <p:cNvPr id="16" name="Rectangle 15"/>
          <p:cNvSpPr/>
          <p:nvPr userDrawn="1"/>
        </p:nvSpPr>
        <p:spPr>
          <a:xfrm>
            <a:off x="1" y="1759802"/>
            <a:ext cx="9144000" cy="199162"/>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TextBox 22"/>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24" name="TextBox 23"/>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26" name="TextBox 25"/>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spTree>
    <p:extLst>
      <p:ext uri="{BB962C8B-B14F-4D97-AF65-F5344CB8AC3E}">
        <p14:creationId xmlns:p14="http://schemas.microsoft.com/office/powerpoint/2010/main" val="178096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5129" t="22878" r="17123"/>
          <a:stretch/>
        </p:blipFill>
        <p:spPr>
          <a:xfrm>
            <a:off x="0" y="1744980"/>
            <a:ext cx="9144000" cy="5124613"/>
          </a:xfrm>
          <a:prstGeom prst="rect">
            <a:avLst/>
          </a:prstGeom>
        </p:spPr>
      </p:pic>
      <p:grpSp>
        <p:nvGrpSpPr>
          <p:cNvPr id="19" name="Group 18"/>
          <p:cNvGrpSpPr/>
          <p:nvPr userDrawn="1"/>
        </p:nvGrpSpPr>
        <p:grpSpPr>
          <a:xfrm>
            <a:off x="0" y="1517966"/>
            <a:ext cx="9144000" cy="5351626"/>
            <a:chOff x="0" y="1495783"/>
            <a:chExt cx="9144000" cy="5607840"/>
          </a:xfrm>
        </p:grpSpPr>
        <p:sp>
          <p:nvSpPr>
            <p:cNvPr id="20" name="Rectangle 19"/>
            <p:cNvSpPr/>
            <p:nvPr/>
          </p:nvSpPr>
          <p:spPr>
            <a:xfrm>
              <a:off x="0" y="1749196"/>
              <a:ext cx="9144000" cy="5354427"/>
            </a:xfrm>
            <a:prstGeom prst="rect">
              <a:avLst/>
            </a:prstGeom>
            <a:solidFill>
              <a:srgbClr val="3D4D7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0" y="1495783"/>
              <a:ext cx="9144000" cy="236221"/>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4428"/>
          <a:stretch/>
        </p:blipFill>
        <p:spPr>
          <a:xfrm>
            <a:off x="1" y="0"/>
            <a:ext cx="9143999" cy="1759802"/>
          </a:xfrm>
          <a:prstGeom prst="rect">
            <a:avLst/>
          </a:prstGeom>
          <a:ln>
            <a:noFill/>
          </a:ln>
        </p:spPr>
      </p:pic>
      <p:sp>
        <p:nvSpPr>
          <p:cNvPr id="23" name="Rectangle 22"/>
          <p:cNvSpPr/>
          <p:nvPr userDrawn="1"/>
        </p:nvSpPr>
        <p:spPr>
          <a:xfrm>
            <a:off x="-7620" y="1758634"/>
            <a:ext cx="9144000" cy="200330"/>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6" name="TextBox 5"/>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11" name="TextBox 10"/>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4428"/>
          <a:stretch/>
        </p:blipFill>
        <p:spPr>
          <a:xfrm>
            <a:off x="1" y="0"/>
            <a:ext cx="9143999" cy="1759802"/>
          </a:xfrm>
          <a:prstGeom prst="rect">
            <a:avLst/>
          </a:prstGeom>
          <a:ln>
            <a:noFill/>
          </a:ln>
        </p:spPr>
      </p:pic>
      <p:sp>
        <p:nvSpPr>
          <p:cNvPr id="17" name="TextBox 16"/>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18" name="TextBox 17"/>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13" name="TextBox 12"/>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sp>
        <p:nvSpPr>
          <p:cNvPr id="25"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96495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grpSp>
        <p:nvGrpSpPr>
          <p:cNvPr id="15" name="Group 14"/>
          <p:cNvGrpSpPr/>
          <p:nvPr userDrawn="1"/>
        </p:nvGrpSpPr>
        <p:grpSpPr>
          <a:xfrm>
            <a:off x="0" y="60961"/>
            <a:ext cx="9144000" cy="6798944"/>
            <a:chOff x="0" y="99061"/>
            <a:chExt cx="9144000" cy="6798944"/>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475" t="1" r="17742" b="-934"/>
            <a:stretch/>
          </p:blipFill>
          <p:spPr>
            <a:xfrm>
              <a:off x="0" y="99061"/>
              <a:ext cx="9144000" cy="6791323"/>
            </a:xfrm>
            <a:prstGeom prst="rect">
              <a:avLst/>
            </a:prstGeom>
          </p:spPr>
        </p:pic>
        <p:grpSp>
          <p:nvGrpSpPr>
            <p:cNvPr id="6" name="Group 5"/>
            <p:cNvGrpSpPr/>
            <p:nvPr/>
          </p:nvGrpSpPr>
          <p:grpSpPr>
            <a:xfrm>
              <a:off x="0" y="106681"/>
              <a:ext cx="9144000" cy="6791324"/>
              <a:chOff x="0" y="91441"/>
              <a:chExt cx="9144000" cy="6791324"/>
            </a:xfrm>
          </p:grpSpPr>
          <p:sp>
            <p:nvSpPr>
              <p:cNvPr id="7" name="Rectangle 6"/>
              <p:cNvSpPr/>
              <p:nvPr/>
            </p:nvSpPr>
            <p:spPr>
              <a:xfrm>
                <a:off x="0" y="91441"/>
                <a:ext cx="9144000" cy="6791324"/>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22"/>
              <p:cNvSpPr/>
              <p:nvPr/>
            </p:nvSpPr>
            <p:spPr>
              <a:xfrm>
                <a:off x="6461760" y="200760"/>
                <a:ext cx="2682240" cy="6682004"/>
              </a:xfrm>
              <a:custGeom>
                <a:avLst/>
                <a:gdLst>
                  <a:gd name="connsiteX0" fmla="*/ 0 w 2407920"/>
                  <a:gd name="connsiteY0" fmla="*/ 0 h 6858000"/>
                  <a:gd name="connsiteX1" fmla="*/ 2407920 w 2407920"/>
                  <a:gd name="connsiteY1" fmla="*/ 0 h 6858000"/>
                  <a:gd name="connsiteX2" fmla="*/ 2407920 w 2407920"/>
                  <a:gd name="connsiteY2" fmla="*/ 6858000 h 6858000"/>
                  <a:gd name="connsiteX3" fmla="*/ 0 w 2407920"/>
                  <a:gd name="connsiteY3" fmla="*/ 6858000 h 6858000"/>
                  <a:gd name="connsiteX4" fmla="*/ 0 w 2407920"/>
                  <a:gd name="connsiteY4" fmla="*/ 0 h 6858000"/>
                  <a:gd name="connsiteX0" fmla="*/ 0 w 2407920"/>
                  <a:gd name="connsiteY0" fmla="*/ 6858000 h 6858000"/>
                  <a:gd name="connsiteX1" fmla="*/ 2407920 w 2407920"/>
                  <a:gd name="connsiteY1" fmla="*/ 0 h 6858000"/>
                  <a:gd name="connsiteX2" fmla="*/ 2407920 w 2407920"/>
                  <a:gd name="connsiteY2" fmla="*/ 6858000 h 6858000"/>
                  <a:gd name="connsiteX3" fmla="*/ 0 w 24079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07920" h="6858000">
                    <a:moveTo>
                      <a:pt x="0" y="6858000"/>
                    </a:moveTo>
                    <a:lnTo>
                      <a:pt x="2407920" y="0"/>
                    </a:lnTo>
                    <a:lnTo>
                      <a:pt x="240792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20" name="TextBox 19"/>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21" name="TextBox 20"/>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22" name="TextBox 21"/>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sp>
        <p:nvSpPr>
          <p:cNvPr id="23"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1709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5" name="Rectangle 4"/>
          <p:cNvSpPr/>
          <p:nvPr/>
        </p:nvSpPr>
        <p:spPr>
          <a:xfrm>
            <a:off x="0" y="0"/>
            <a:ext cx="36519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634" t="-1" r="34932" b="-1"/>
          <a:stretch/>
        </p:blipFill>
        <p:spPr>
          <a:xfrm>
            <a:off x="3653574" y="0"/>
            <a:ext cx="5490426" cy="6858000"/>
          </a:xfrm>
          <a:prstGeom prst="rect">
            <a:avLst/>
          </a:prstGeom>
        </p:spPr>
      </p:pic>
      <p:sp>
        <p:nvSpPr>
          <p:cNvPr id="17" name="Rectangle 16"/>
          <p:cNvSpPr/>
          <p:nvPr userDrawn="1"/>
        </p:nvSpPr>
        <p:spPr>
          <a:xfrm>
            <a:off x="3653574" y="0"/>
            <a:ext cx="5490426" cy="6859904"/>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51460" y="1447404"/>
            <a:ext cx="4655820" cy="176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19" name="TextBox 18"/>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20" name="TextBox 19"/>
          <p:cNvSpPr txBox="1"/>
          <p:nvPr userDrawn="1"/>
        </p:nvSpPr>
        <p:spPr>
          <a:xfrm>
            <a:off x="6676844" y="6506867"/>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sp>
        <p:nvSpPr>
          <p:cNvPr id="21" name="TextBox 20"/>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solidFill>
              </a:rPr>
              <a:pPr algn="l"/>
              <a:t>‹#›</a:t>
            </a:fld>
            <a:endParaRPr lang="en-US" sz="800" dirty="0">
              <a:solidFill>
                <a:schemeClr val="bg1"/>
              </a:solidFill>
            </a:endParaRPr>
          </a:p>
        </p:txBody>
      </p:sp>
      <p:sp>
        <p:nvSpPr>
          <p:cNvPr id="22" name="TextBox 21"/>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solidFill>
              </a:rPr>
              <a:t>|</a:t>
            </a:r>
          </a:p>
        </p:txBody>
      </p:sp>
      <p:sp>
        <p:nvSpPr>
          <p:cNvPr id="23" name="TextBox 22"/>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solidFill>
                <a:effectLst/>
                <a:uLnTx/>
                <a:uFillTx/>
                <a:latin typeface="+mn-lt"/>
                <a:ea typeface="+mn-ea"/>
                <a:cs typeface="+mn-cs"/>
              </a:rPr>
              <a:t>Parliamentary Budget Office</a:t>
            </a:r>
          </a:p>
        </p:txBody>
      </p:sp>
      <p:sp>
        <p:nvSpPr>
          <p:cNvPr id="25" name="Freeform 7"/>
          <p:cNvSpPr>
            <a:spLocks noChangeAspect="1" noEditPoints="1"/>
          </p:cNvSpPr>
          <p:nvPr userDrawn="1"/>
        </p:nvSpPr>
        <p:spPr bwMode="white">
          <a:xfrm>
            <a:off x="0" y="0"/>
            <a:ext cx="9144000" cy="6867092"/>
          </a:xfrm>
          <a:custGeom>
            <a:avLst/>
            <a:gdLst>
              <a:gd name="T0" fmla="*/ 0 w 6803"/>
              <a:gd name="T1" fmla="*/ 0 h 5102"/>
              <a:gd name="T2" fmla="*/ 0 w 6803"/>
              <a:gd name="T3" fmla="*/ 5102 h 5102"/>
              <a:gd name="T4" fmla="*/ 6803 w 6803"/>
              <a:gd name="T5" fmla="*/ 5102 h 5102"/>
              <a:gd name="T6" fmla="*/ 6803 w 6803"/>
              <a:gd name="T7" fmla="*/ 0 h 5102"/>
              <a:gd name="T8" fmla="*/ 0 w 6803"/>
              <a:gd name="T9" fmla="*/ 0 h 5102"/>
              <a:gd name="T10" fmla="*/ 6751 w 6803"/>
              <a:gd name="T11" fmla="*/ 5048 h 5102"/>
              <a:gd name="T12" fmla="*/ 52 w 6803"/>
              <a:gd name="T13" fmla="*/ 5048 h 5102"/>
              <a:gd name="T14" fmla="*/ 52 w 6803"/>
              <a:gd name="T15" fmla="*/ 54 h 5102"/>
              <a:gd name="T16" fmla="*/ 6751 w 6803"/>
              <a:gd name="T17" fmla="*/ 54 h 5102"/>
              <a:gd name="T18" fmla="*/ 6751 w 6803"/>
              <a:gd name="T19" fmla="*/ 5048 h 5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287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276" r="8027"/>
          <a:stretch/>
        </p:blipFill>
        <p:spPr>
          <a:xfrm>
            <a:off x="1648168" y="0"/>
            <a:ext cx="7495832" cy="6858000"/>
          </a:xfrm>
          <a:prstGeom prst="rect">
            <a:avLst/>
          </a:prstGeom>
          <a:solidFill>
            <a:schemeClr val="bg1"/>
          </a:solidFill>
        </p:spPr>
      </p:pic>
      <p:sp>
        <p:nvSpPr>
          <p:cNvPr id="16" name="Rectangle 15"/>
          <p:cNvSpPr/>
          <p:nvPr userDrawn="1"/>
        </p:nvSpPr>
        <p:spPr>
          <a:xfrm>
            <a:off x="0" y="194147"/>
            <a:ext cx="9144000" cy="6665757"/>
          </a:xfrm>
          <a:prstGeom prst="rect">
            <a:avLst/>
          </a:prstGeom>
          <a:solidFill>
            <a:srgbClr val="3D4D7D">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22"/>
          <p:cNvSpPr/>
          <p:nvPr userDrawn="1"/>
        </p:nvSpPr>
        <p:spPr>
          <a:xfrm>
            <a:off x="6461760" y="175996"/>
            <a:ext cx="2682240" cy="6682004"/>
          </a:xfrm>
          <a:custGeom>
            <a:avLst/>
            <a:gdLst>
              <a:gd name="connsiteX0" fmla="*/ 0 w 2407920"/>
              <a:gd name="connsiteY0" fmla="*/ 0 h 6858000"/>
              <a:gd name="connsiteX1" fmla="*/ 2407920 w 2407920"/>
              <a:gd name="connsiteY1" fmla="*/ 0 h 6858000"/>
              <a:gd name="connsiteX2" fmla="*/ 2407920 w 2407920"/>
              <a:gd name="connsiteY2" fmla="*/ 6858000 h 6858000"/>
              <a:gd name="connsiteX3" fmla="*/ 0 w 2407920"/>
              <a:gd name="connsiteY3" fmla="*/ 6858000 h 6858000"/>
              <a:gd name="connsiteX4" fmla="*/ 0 w 2407920"/>
              <a:gd name="connsiteY4" fmla="*/ 0 h 6858000"/>
              <a:gd name="connsiteX0" fmla="*/ 0 w 2407920"/>
              <a:gd name="connsiteY0" fmla="*/ 6858000 h 6858000"/>
              <a:gd name="connsiteX1" fmla="*/ 2407920 w 2407920"/>
              <a:gd name="connsiteY1" fmla="*/ 0 h 6858000"/>
              <a:gd name="connsiteX2" fmla="*/ 2407920 w 2407920"/>
              <a:gd name="connsiteY2" fmla="*/ 6858000 h 6858000"/>
              <a:gd name="connsiteX3" fmla="*/ 0 w 24079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07920" h="6858000">
                <a:moveTo>
                  <a:pt x="0" y="6858000"/>
                </a:moveTo>
                <a:lnTo>
                  <a:pt x="2407920" y="0"/>
                </a:lnTo>
                <a:lnTo>
                  <a:pt x="240792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userDrawn="1"/>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9" name="TextBox 8"/>
          <p:cNvSpPr txBox="1"/>
          <p:nvPr userDrawn="1"/>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10" name="TextBox 9"/>
          <p:cNvSpPr txBox="1"/>
          <p:nvPr userDrawn="1"/>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grpSp>
        <p:nvGrpSpPr>
          <p:cNvPr id="13" name="Group 12"/>
          <p:cNvGrpSpPr/>
          <p:nvPr userDrawn="1"/>
        </p:nvGrpSpPr>
        <p:grpSpPr>
          <a:xfrm>
            <a:off x="0" y="175996"/>
            <a:ext cx="4872088" cy="6682004"/>
            <a:chOff x="0" y="-15241"/>
            <a:chExt cx="4872088" cy="6682004"/>
          </a:xfrm>
        </p:grpSpPr>
        <p:sp>
          <p:nvSpPr>
            <p:cNvPr id="6" name="Rectangle 5"/>
            <p:cNvSpPr/>
            <p:nvPr userDrawn="1"/>
          </p:nvSpPr>
          <p:spPr>
            <a:xfrm>
              <a:off x="0" y="-15241"/>
              <a:ext cx="2189848" cy="6682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22"/>
            <p:cNvSpPr/>
            <p:nvPr userDrawn="1"/>
          </p:nvSpPr>
          <p:spPr>
            <a:xfrm flipH="1" flipV="1">
              <a:off x="2189848" y="-15241"/>
              <a:ext cx="2682240" cy="6682004"/>
            </a:xfrm>
            <a:custGeom>
              <a:avLst/>
              <a:gdLst>
                <a:gd name="connsiteX0" fmla="*/ 0 w 2407920"/>
                <a:gd name="connsiteY0" fmla="*/ 0 h 6858000"/>
                <a:gd name="connsiteX1" fmla="*/ 2407920 w 2407920"/>
                <a:gd name="connsiteY1" fmla="*/ 0 h 6858000"/>
                <a:gd name="connsiteX2" fmla="*/ 2407920 w 2407920"/>
                <a:gd name="connsiteY2" fmla="*/ 6858000 h 6858000"/>
                <a:gd name="connsiteX3" fmla="*/ 0 w 2407920"/>
                <a:gd name="connsiteY3" fmla="*/ 6858000 h 6858000"/>
                <a:gd name="connsiteX4" fmla="*/ 0 w 2407920"/>
                <a:gd name="connsiteY4" fmla="*/ 0 h 6858000"/>
                <a:gd name="connsiteX0" fmla="*/ 0 w 2407920"/>
                <a:gd name="connsiteY0" fmla="*/ 6858000 h 6858000"/>
                <a:gd name="connsiteX1" fmla="*/ 2407920 w 2407920"/>
                <a:gd name="connsiteY1" fmla="*/ 0 h 6858000"/>
                <a:gd name="connsiteX2" fmla="*/ 2407920 w 2407920"/>
                <a:gd name="connsiteY2" fmla="*/ 6858000 h 6858000"/>
                <a:gd name="connsiteX3" fmla="*/ 0 w 24079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07920" h="6858000">
                  <a:moveTo>
                    <a:pt x="0" y="6858000"/>
                  </a:moveTo>
                  <a:lnTo>
                    <a:pt x="2407920" y="0"/>
                  </a:lnTo>
                  <a:lnTo>
                    <a:pt x="240792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Rectangle 18"/>
          <p:cNvSpPr/>
          <p:nvPr userDrawn="1"/>
        </p:nvSpPr>
        <p:spPr>
          <a:xfrm>
            <a:off x="0" y="0"/>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627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Rectangle 22"/>
          <p:cNvSpPr/>
          <p:nvPr/>
        </p:nvSpPr>
        <p:spPr>
          <a:xfrm>
            <a:off x="0" y="214346"/>
            <a:ext cx="9144000" cy="6643653"/>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ln>
                <a:noFill/>
              </a:ln>
            </a:endParaRPr>
          </a:p>
        </p:txBody>
      </p:sp>
      <p:sp>
        <p:nvSpPr>
          <p:cNvPr id="4" name="Rectangle 3"/>
          <p:cNvSpPr/>
          <p:nvPr/>
        </p:nvSpPr>
        <p:spPr>
          <a:xfrm>
            <a:off x="0" y="214345"/>
            <a:ext cx="9144000" cy="11632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8" name="TextBox 7"/>
          <p:cNvSpPr txBox="1"/>
          <p:nvPr/>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21" name="Footer Placeholder 4"/>
          <p:cNvSpPr>
            <a:spLocks noGrp="1"/>
          </p:cNvSpPr>
          <p:nvPr>
            <p:ph type="ftr" sz="quarter" idx="3"/>
          </p:nvPr>
        </p:nvSpPr>
        <p:spPr>
          <a:xfrm>
            <a:off x="6676845" y="6434984"/>
            <a:ext cx="1577546" cy="294796"/>
          </a:xfrm>
          <a:prstGeom prst="rect">
            <a:avLst/>
          </a:prstGeom>
        </p:spPr>
        <p:txBody>
          <a:bodyPr vert="horz" lIns="0" tIns="0" rIns="0" bIns="0" rtlCol="0" anchor="ctr"/>
          <a:lstStyle>
            <a:lvl1pPr algn="ctr">
              <a:defRPr sz="1200">
                <a:solidFill>
                  <a:schemeClr val="tx1">
                    <a:tint val="75000"/>
                  </a:schemeClr>
                </a:solidFill>
              </a:defRPr>
            </a:lvl1pPr>
          </a:lstStyle>
          <a:p>
            <a:pPr algn="r"/>
            <a:r>
              <a:rPr lang="en-AU" sz="1050" dirty="0">
                <a:solidFill>
                  <a:srgbClr val="788184"/>
                </a:solidFill>
              </a:rPr>
              <a:t>Parliamentary Budget Office</a:t>
            </a:r>
          </a:p>
        </p:txBody>
      </p:sp>
      <p:sp>
        <p:nvSpPr>
          <p:cNvPr id="10" name="Rectangle 9"/>
          <p:cNvSpPr/>
          <p:nvPr/>
        </p:nvSpPr>
        <p:spPr>
          <a:xfrm>
            <a:off x="0" y="0"/>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0" name="Text Placeholder 2"/>
          <p:cNvSpPr>
            <a:spLocks noGrp="1"/>
          </p:cNvSpPr>
          <p:nvPr>
            <p:ph type="body" idx="1"/>
          </p:nvPr>
        </p:nvSpPr>
        <p:spPr>
          <a:xfrm>
            <a:off x="472123" y="1562100"/>
            <a:ext cx="82296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AU" sz="2600" b="1" i="0" u="none" strike="noStrike" kern="1200" cap="none" spc="0" normalizeH="0" baseline="0" noProof="0" dirty="0">
                <a:ln>
                  <a:noFill/>
                </a:ln>
                <a:solidFill>
                  <a:srgbClr val="2B3B5F"/>
                </a:solidFill>
                <a:effectLst/>
                <a:uLnTx/>
                <a:uFillTx/>
                <a:latin typeface="Calibri"/>
                <a:ea typeface="+mn-ea"/>
                <a:cs typeface="Arial" panose="020B0604020202020204" pitchFamily="34" charset="0"/>
              </a:rPr>
              <a:t>Click to edit Master text styles</a:t>
            </a:r>
          </a:p>
          <a:p>
            <a:pPr marL="0" marR="0" lvl="0" indent="0" algn="l" defTabSz="914400" rtl="0" eaLnBrk="1" fontAlgn="auto" latinLnBrk="0" hangingPunct="1">
              <a:lnSpc>
                <a:spcPct val="110000"/>
              </a:lnSpc>
              <a:spcBef>
                <a:spcPts val="0"/>
              </a:spcBef>
              <a:spcAft>
                <a:spcPts val="600"/>
              </a:spcAft>
              <a:buClr>
                <a:srgbClr val="2B3B5F">
                  <a:lumMod val="60000"/>
                  <a:lumOff val="40000"/>
                </a:srgbClr>
              </a:buClr>
              <a:buSzTx/>
              <a:buFontTx/>
              <a:buNone/>
              <a:tabLst/>
              <a:defRPr/>
            </a:pPr>
            <a:r>
              <a:rPr kumimoji="0" lang="en-AU" sz="2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Second level</a:t>
            </a:r>
          </a:p>
          <a:p>
            <a:pPr marL="360000" marR="0" lvl="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Third level</a:t>
            </a:r>
          </a:p>
          <a:p>
            <a:pPr marL="742950" marR="0" lvl="1"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a:pPr>
            <a:r>
              <a:rPr kumimoji="0" lang="en-AU" sz="2200" b="0" i="0" u="none" strike="noStrike" kern="1200" cap="none" spc="0" normalizeH="0" baseline="0" noProof="0" dirty="0">
                <a:ln>
                  <a:noFill/>
                </a:ln>
                <a:solidFill>
                  <a:srgbClr val="000000"/>
                </a:solidFill>
                <a:effectLst/>
                <a:uLnTx/>
                <a:uFillTx/>
                <a:latin typeface="+mn-lt"/>
                <a:ea typeface="+mn-ea"/>
                <a:cs typeface="+mn-cs"/>
              </a:rPr>
              <a:t>Fourth level</a:t>
            </a:r>
          </a:p>
        </p:txBody>
      </p:sp>
    </p:spTree>
    <p:extLst>
      <p:ext uri="{BB962C8B-B14F-4D97-AF65-F5344CB8AC3E}">
        <p14:creationId xmlns:p14="http://schemas.microsoft.com/office/powerpoint/2010/main" val="28614376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3" r:id="rId4"/>
    <p:sldLayoutId id="2147483652" r:id="rId5"/>
    <p:sldLayoutId id="2147483660" r:id="rId6"/>
    <p:sldLayoutId id="2147483658" r:id="rId7"/>
    <p:sldLayoutId id="2147483661" r:id="rId8"/>
    <p:sldLayoutId id="2147483659" r:id="rId9"/>
    <p:sldLayoutId id="2147483651" r:id="rId10"/>
    <p:sldLayoutId id="2147483662" r:id="rId11"/>
  </p:sldLayoutIdLst>
  <p:txStyles>
    <p:titleStyle>
      <a:lvl1pPr algn="l" defTabSz="914400" rtl="0" eaLnBrk="1" latinLnBrk="0" hangingPunct="1">
        <a:lnSpc>
          <a:spcPct val="110000"/>
        </a:lnSpc>
        <a:spcBef>
          <a:spcPct val="0"/>
        </a:spcBef>
        <a:spcAft>
          <a:spcPts val="600"/>
        </a:spcAft>
        <a:buNone/>
        <a:defRPr lang="en-US" sz="3200" b="1" kern="1200" dirty="0" smtClean="0">
          <a:solidFill>
            <a:schemeClr val="bg2">
              <a:lumMod val="75000"/>
            </a:schemeClr>
          </a:solidFill>
          <a:latin typeface="Arial" panose="020B0604020202020204" pitchFamily="34" charset="0"/>
          <a:ea typeface="+mn-ea"/>
          <a:cs typeface="Arial" panose="020B0604020202020204" pitchFamily="34" charset="0"/>
        </a:defRPr>
      </a:lvl1pPr>
    </p:titleStyle>
    <p:bodyStyle>
      <a:lvl1pPr marL="360000" marR="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000" kern="1200">
          <a:solidFill>
            <a:schemeClr val="bg2"/>
          </a:solidFill>
          <a:latin typeface="Calibri" panose="020F0502020204030204" pitchFamily="34" charset="0"/>
          <a:ea typeface="+mn-ea"/>
          <a:cs typeface="+mn-cs"/>
        </a:defRPr>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lang="en-US" sz="2000" kern="1200">
          <a:solidFill>
            <a:schemeClr val="tx1"/>
          </a:solidFill>
          <a:latin typeface="+mn-lt"/>
          <a:ea typeface="+mn-ea"/>
          <a:cs typeface="+mn-cs"/>
        </a:defRPr>
      </a:lvl2pPr>
      <a:lvl3pPr marL="457200" marR="0" indent="0" algn="l" defTabSz="914400" rtl="0" eaLnBrk="1" fontAlgn="auto" latinLnBrk="0" hangingPunct="1">
        <a:lnSpc>
          <a:spcPct val="100000"/>
        </a:lnSpc>
        <a:spcBef>
          <a:spcPct val="20000"/>
        </a:spcBef>
        <a:spcAft>
          <a:spcPts val="0"/>
        </a:spcAft>
        <a:buClr>
          <a:schemeClr val="tx2">
            <a:lumMod val="60000"/>
            <a:lumOff val="40000"/>
          </a:schemeClr>
        </a:buClr>
        <a:buSzTx/>
        <a:buFontTx/>
        <a:buNone/>
        <a:tabLst/>
        <a:defRPr sz="2000" kern="1200">
          <a:solidFill>
            <a:schemeClr val="tx1"/>
          </a:solidFill>
          <a:latin typeface="+mn-lt"/>
          <a:ea typeface="+mn-ea"/>
          <a:cs typeface="+mn-cs"/>
        </a:defRPr>
      </a:lvl3pPr>
      <a:lvl4pPr marL="131445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8591370" y="6492965"/>
            <a:ext cx="157094" cy="161583"/>
          </a:xfrm>
          <a:prstGeom prst="rect">
            <a:avLst/>
          </a:prstGeom>
          <a:noFill/>
        </p:spPr>
        <p:txBody>
          <a:bodyPr wrap="none" lIns="0" tIns="0" rIns="0" bIns="0" rtlCol="0">
            <a:spAutoFit/>
          </a:bodyPr>
          <a:lstStyle/>
          <a:p>
            <a:pPr algn="l"/>
            <a:fld id="{2385CB4A-7E96-44CA-B116-B71B544B697D}" type="slidenum">
              <a:rPr lang="en-US" sz="1050" smtClean="0">
                <a:solidFill>
                  <a:schemeClr val="bg1">
                    <a:lumMod val="50000"/>
                  </a:schemeClr>
                </a:solidFill>
              </a:rPr>
              <a:pPr algn="l"/>
              <a:t>‹#›</a:t>
            </a:fld>
            <a:endParaRPr lang="en-US" sz="800" dirty="0">
              <a:solidFill>
                <a:schemeClr val="bg1">
                  <a:lumMod val="50000"/>
                </a:schemeClr>
              </a:solidFill>
            </a:endParaRPr>
          </a:p>
        </p:txBody>
      </p:sp>
      <p:sp>
        <p:nvSpPr>
          <p:cNvPr id="3" name="TextBox 2"/>
          <p:cNvSpPr txBox="1"/>
          <p:nvPr/>
        </p:nvSpPr>
        <p:spPr>
          <a:xfrm>
            <a:off x="8393553" y="6492965"/>
            <a:ext cx="45719" cy="153888"/>
          </a:xfrm>
          <a:prstGeom prst="rect">
            <a:avLst/>
          </a:prstGeom>
          <a:noFill/>
        </p:spPr>
        <p:txBody>
          <a:bodyPr wrap="square" lIns="0" tIns="0" rIns="0" bIns="0" rtlCol="0">
            <a:spAutoFit/>
          </a:bodyPr>
          <a:lstStyle/>
          <a:p>
            <a:pPr algn="r"/>
            <a:r>
              <a:rPr lang="en-US" sz="1000" dirty="0">
                <a:solidFill>
                  <a:schemeClr val="bg1">
                    <a:lumMod val="50000"/>
                  </a:schemeClr>
                </a:solidFill>
              </a:rPr>
              <a:t>|</a:t>
            </a:r>
          </a:p>
        </p:txBody>
      </p:sp>
      <p:sp>
        <p:nvSpPr>
          <p:cNvPr id="4" name="TextBox 3"/>
          <p:cNvSpPr txBox="1"/>
          <p:nvPr/>
        </p:nvSpPr>
        <p:spPr>
          <a:xfrm>
            <a:off x="6676844" y="6509155"/>
            <a:ext cx="1570007" cy="16158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chemeClr val="bg1">
                    <a:lumMod val="50000"/>
                  </a:schemeClr>
                </a:solidFill>
                <a:effectLst/>
                <a:uLnTx/>
                <a:uFillTx/>
                <a:latin typeface="+mn-lt"/>
                <a:ea typeface="+mn-ea"/>
                <a:cs typeface="+mn-cs"/>
              </a:rPr>
              <a:t>Parliamentary Budget Office</a:t>
            </a:r>
          </a:p>
        </p:txBody>
      </p:sp>
      <p:sp>
        <p:nvSpPr>
          <p:cNvPr id="5" name="Rectangle 4"/>
          <p:cNvSpPr/>
          <p:nvPr/>
        </p:nvSpPr>
        <p:spPr>
          <a:xfrm>
            <a:off x="0" y="0"/>
            <a:ext cx="9144000" cy="216000"/>
          </a:xfrm>
          <a:prstGeom prst="rect">
            <a:avLst/>
          </a:prstGeom>
          <a:gradFill flip="none" rotWithShape="1">
            <a:gsLst>
              <a:gs pos="52000">
                <a:srgbClr val="4A5E91"/>
              </a:gs>
              <a:gs pos="0">
                <a:schemeClr val="bg2"/>
              </a:gs>
              <a:gs pos="100000">
                <a:schemeClr val="bg2"/>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MSIPCMContentMarking" descr="{&quot;HashCode&quot;:-1423410385,&quot;Placement&quot;:&quot;Header&quot;,&quot;Top&quot;:0.0,&quot;Left&quot;:331.105438,&quot;SlideWidth&quot;:720,&quot;SlideHeight&quot;:540}">
            <a:extLst>
              <a:ext uri="{FF2B5EF4-FFF2-40B4-BE49-F238E27FC236}">
                <a16:creationId xmlns:a16="http://schemas.microsoft.com/office/drawing/2014/main" id="{28A02BCF-66C7-4234-A018-2FF772D895DA}"/>
              </a:ext>
            </a:extLst>
          </p:cNvPr>
          <p:cNvSpPr txBox="1"/>
          <p:nvPr userDrawn="1"/>
        </p:nvSpPr>
        <p:spPr>
          <a:xfrm>
            <a:off x="4205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FF0000"/>
                </a:solidFill>
                <a:latin typeface="Calibri" panose="020F0502020204030204" pitchFamily="34" charset="0"/>
              </a:rPr>
              <a:t>OFFICIAL</a:t>
            </a:r>
          </a:p>
        </p:txBody>
      </p:sp>
      <p:sp>
        <p:nvSpPr>
          <p:cNvPr id="7" name="MSIPCMContentMarking" descr="{&quot;HashCode&quot;:-1399272816,&quot;Placement&quot;:&quot;Footer&quot;,&quot;Top&quot;:519.343,&quot;Left&quot;:331.105438,&quot;SlideWidth&quot;:720,&quot;SlideHeight&quot;:540}">
            <a:extLst>
              <a:ext uri="{FF2B5EF4-FFF2-40B4-BE49-F238E27FC236}">
                <a16:creationId xmlns:a16="http://schemas.microsoft.com/office/drawing/2014/main" id="{D30E806C-CED3-4501-84D6-5735037FF3CB}"/>
              </a:ext>
            </a:extLst>
          </p:cNvPr>
          <p:cNvSpPr txBox="1"/>
          <p:nvPr userDrawn="1"/>
        </p:nvSpPr>
        <p:spPr>
          <a:xfrm>
            <a:off x="4205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1049470030"/>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110000"/>
        </a:lnSpc>
        <a:spcBef>
          <a:spcPct val="0"/>
        </a:spcBef>
        <a:spcAft>
          <a:spcPts val="600"/>
        </a:spcAft>
        <a:buNone/>
        <a:defRPr lang="en-US" sz="3200" b="1" kern="1200" dirty="0" smtClean="0">
          <a:solidFill>
            <a:schemeClr val="bg2">
              <a:lumMod val="75000"/>
            </a:schemeClr>
          </a:solidFill>
          <a:latin typeface="Arial" panose="020B0604020202020204" pitchFamily="34" charset="0"/>
          <a:ea typeface="+mn-ea"/>
          <a:cs typeface="Arial" panose="020B0604020202020204" pitchFamily="34" charset="0"/>
        </a:defRPr>
      </a:lvl1pPr>
    </p:titleStyle>
    <p:bodyStyle>
      <a:lvl1pPr marL="360000" marR="0" indent="-3600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lang="en-US" sz="2400" kern="1200">
          <a:solidFill>
            <a:srgbClr val="000000"/>
          </a:solidFill>
          <a:latin typeface="Calibri" panose="020F0502020204030204" pitchFamily="34" charset="0"/>
          <a:ea typeface="+mn-ea"/>
          <a:cs typeface="+mn-cs"/>
        </a:defRPr>
      </a:lvl1pPr>
      <a:lvl2pPr marL="742950" marR="0" indent="-285750" algn="l" defTabSz="914400" rtl="0" eaLnBrk="1" fontAlgn="auto" latinLnBrk="0" hangingPunct="1">
        <a:lnSpc>
          <a:spcPct val="110000"/>
        </a:lnSpc>
        <a:spcBef>
          <a:spcPts val="0"/>
        </a:spcBef>
        <a:spcAft>
          <a:spcPts val="600"/>
        </a:spcAft>
        <a:buClrTx/>
        <a:buSzTx/>
        <a:buFont typeface="Calibri" panose="020F0502020204030204" pitchFamily="34" charset="0"/>
        <a:buChar char="̶"/>
        <a:tabLst/>
        <a:defRPr lang="en-US" sz="2400" kern="1200">
          <a:solidFill>
            <a:schemeClr val="tx1"/>
          </a:solidFill>
          <a:latin typeface="+mn-lt"/>
          <a:ea typeface="+mn-ea"/>
          <a:cs typeface="+mn-cs"/>
        </a:defRPr>
      </a:lvl2pPr>
      <a:lvl3pPr marL="457200" marR="0" indent="0" algn="l" defTabSz="914400" rtl="0" eaLnBrk="1" fontAlgn="auto" latinLnBrk="0" hangingPunct="1">
        <a:lnSpc>
          <a:spcPct val="100000"/>
        </a:lnSpc>
        <a:spcBef>
          <a:spcPct val="20000"/>
        </a:spcBef>
        <a:spcAft>
          <a:spcPts val="0"/>
        </a:spcAft>
        <a:buClr>
          <a:schemeClr val="tx2">
            <a:lumMod val="60000"/>
            <a:lumOff val="40000"/>
          </a:schemeClr>
        </a:buClr>
        <a:buSzTx/>
        <a:buFontTx/>
        <a:buNone/>
        <a:tabLst/>
        <a:defRPr sz="2400" kern="1200">
          <a:solidFill>
            <a:schemeClr val="tx1"/>
          </a:solidFill>
          <a:latin typeface="+mn-lt"/>
          <a:ea typeface="+mn-ea"/>
          <a:cs typeface="+mn-cs"/>
        </a:defRPr>
      </a:lvl3pPr>
      <a:lvl4pPr marL="131445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24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9038" y="3200733"/>
            <a:ext cx="7622278" cy="2320173"/>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6600" b="1" kern="100" cap="all" spc="-200" baseline="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00" cap="none" spc="0" normalizeH="0" baseline="0" noProof="0" dirty="0">
                <a:ln>
                  <a:noFill/>
                </a:ln>
                <a:solidFill>
                  <a:schemeClr val="bg2"/>
                </a:solidFill>
                <a:effectLst/>
                <a:uLnTx/>
                <a:uFillTx/>
                <a:latin typeface="Arial"/>
              </a:rPr>
              <a:t>Beyond the budget 2021-22: Fiscal outlook and scenarios </a:t>
            </a:r>
          </a:p>
        </p:txBody>
      </p:sp>
      <p:sp>
        <p:nvSpPr>
          <p:cNvPr id="3" name="Rectangle 2"/>
          <p:cNvSpPr/>
          <p:nvPr/>
        </p:nvSpPr>
        <p:spPr>
          <a:xfrm>
            <a:off x="441960" y="5807983"/>
            <a:ext cx="4312920" cy="646331"/>
          </a:xfrm>
          <a:prstGeom prst="rect">
            <a:avLst/>
          </a:prstGeom>
        </p:spPr>
        <p:txBody>
          <a:bodyPr wrap="square">
            <a:spAutoFit/>
          </a:bodyPr>
          <a:lstStyle/>
          <a:p>
            <a:pPr lvl="0">
              <a:defRPr/>
            </a:pPr>
            <a:br>
              <a:rPr lang="en-AU" b="1" dirty="0">
                <a:solidFill>
                  <a:schemeClr val="bg1">
                    <a:lumMod val="65000"/>
                  </a:schemeClr>
                </a:solidFill>
                <a:latin typeface="+mj-lt"/>
              </a:rPr>
            </a:br>
            <a:r>
              <a:rPr lang="en-AU" b="1" dirty="0">
                <a:solidFill>
                  <a:schemeClr val="bg1">
                    <a:lumMod val="65000"/>
                  </a:schemeClr>
                </a:solidFill>
                <a:latin typeface="+mj-lt"/>
              </a:rPr>
              <a:t>September 2021</a:t>
            </a:r>
          </a:p>
        </p:txBody>
      </p:sp>
      <p:sp>
        <p:nvSpPr>
          <p:cNvPr id="9" name="Text Placeholder 5"/>
          <p:cNvSpPr txBox="1">
            <a:spLocks/>
          </p:cNvSpPr>
          <p:nvPr/>
        </p:nvSpPr>
        <p:spPr>
          <a:xfrm>
            <a:off x="5761757" y="4953875"/>
            <a:ext cx="2932981" cy="1500439"/>
          </a:xfrm>
          <a:prstGeom prst="rect">
            <a:avLst/>
          </a:prstGeom>
        </p:spPr>
        <p:txBody>
          <a:bodyPr vert="horz" lIns="0" tIns="0" rIns="0" bIns="0" rtlCol="0" anchor="b">
            <a:noAutofit/>
          </a:bodyPr>
          <a:lstStyle>
            <a:lvl1pPr marL="0" indent="0" algn="r" defTabSz="914400" rtl="0" eaLnBrk="1" latinLnBrk="0" hangingPunct="1">
              <a:lnSpc>
                <a:spcPct val="100000"/>
              </a:lnSpc>
              <a:spcBef>
                <a:spcPts val="600"/>
              </a:spcBef>
              <a:spcAft>
                <a:spcPts val="1200"/>
              </a:spcAft>
              <a:buFont typeface="Arial" panose="020B0604020202020204" pitchFamily="34" charset="0"/>
              <a:buChar char="​"/>
              <a:defRPr sz="1300" b="1" i="0" kern="1200">
                <a:solidFill>
                  <a:schemeClr val="bg1"/>
                </a:solidFill>
                <a:latin typeface="Calibri" panose="020F050202020403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b="1" i="1" kern="1200">
                <a:solidFill>
                  <a:schemeClr val="tx2"/>
                </a:solidFill>
                <a:latin typeface="Calibri" panose="020F050202020403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Calibri" panose="020F0502020204030204"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Calibri" panose="020F0502020204030204"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Calibri" panose="020F0502020204030204"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Calibri" panose="020F0502020204030204" pitchFamily="34" charset="0"/>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alibri" panose="020F050202020403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alibri" panose="020F050202020403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alibri" panose="020F0502020204030204" pitchFamily="34" charset="0"/>
                <a:ea typeface="+mn-ea"/>
                <a:cs typeface="+mn-cs"/>
              </a:defRPr>
            </a:lvl9pPr>
          </a:lstStyle>
          <a:p>
            <a:pPr marL="0" marR="0" lvl="0" indent="0" algn="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2B3B5F"/>
                </a:solidFill>
                <a:effectLst/>
                <a:uLnTx/>
                <a:uFillTx/>
                <a:latin typeface="Calibri" panose="020F0502020204030204" pitchFamily="34" charset="0"/>
                <a:ea typeface="+mn-ea"/>
                <a:cs typeface="+mn-cs"/>
              </a:rPr>
              <a:t>Parliamentary Budget Office</a:t>
            </a:r>
          </a:p>
          <a:p>
            <a:pPr marL="0" marR="0" lvl="0" indent="0" algn="r"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2B3B5F"/>
                </a:solidFill>
                <a:effectLst/>
                <a:uLnTx/>
                <a:uFillTx/>
                <a:latin typeface="Calibri" panose="020F0502020204030204" pitchFamily="34" charset="0"/>
                <a:ea typeface="+mn-ea"/>
                <a:cs typeface="+mn-cs"/>
              </a:rPr>
              <a:t>www.pbo.gov.au</a:t>
            </a:r>
          </a:p>
        </p:txBody>
      </p:sp>
      <p:cxnSp>
        <p:nvCxnSpPr>
          <p:cNvPr id="7" name="Straight Connector 6"/>
          <p:cNvCxnSpPr/>
          <p:nvPr/>
        </p:nvCxnSpPr>
        <p:spPr>
          <a:xfrm>
            <a:off x="563563" y="5612013"/>
            <a:ext cx="4069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964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400" dirty="0"/>
              <a:t>Figure 3-2: Most scenarios result in interest payments comparable to recent experience</a:t>
            </a:r>
          </a:p>
        </p:txBody>
      </p:sp>
      <p:pic>
        <p:nvPicPr>
          <p:cNvPr id="2" name="Picture 1">
            <a:extLst>
              <a:ext uri="{FF2B5EF4-FFF2-40B4-BE49-F238E27FC236}">
                <a16:creationId xmlns:a16="http://schemas.microsoft.com/office/drawing/2014/main" id="{CD1EDE3B-997A-4067-BC09-55F777D81D80}"/>
              </a:ext>
            </a:extLst>
          </p:cNvPr>
          <p:cNvPicPr>
            <a:picLocks noChangeAspect="1"/>
          </p:cNvPicPr>
          <p:nvPr/>
        </p:nvPicPr>
        <p:blipFill>
          <a:blip r:embed="rId2"/>
          <a:stretch>
            <a:fillRect/>
          </a:stretch>
        </p:blipFill>
        <p:spPr>
          <a:xfrm>
            <a:off x="659959" y="1720283"/>
            <a:ext cx="8023031" cy="4602879"/>
          </a:xfrm>
          <a:prstGeom prst="rect">
            <a:avLst/>
          </a:prstGeom>
        </p:spPr>
      </p:pic>
      <p:sp>
        <p:nvSpPr>
          <p:cNvPr id="3" name="TextBox 2">
            <a:extLst>
              <a:ext uri="{FF2B5EF4-FFF2-40B4-BE49-F238E27FC236}">
                <a16:creationId xmlns:a16="http://schemas.microsoft.com/office/drawing/2014/main" id="{F137015E-C904-4187-B42E-3BB4F67CA22C}"/>
              </a:ext>
            </a:extLst>
          </p:cNvPr>
          <p:cNvSpPr txBox="1"/>
          <p:nvPr/>
        </p:nvSpPr>
        <p:spPr>
          <a:xfrm>
            <a:off x="2977446" y="1501422"/>
            <a:ext cx="3228622" cy="369332"/>
          </a:xfrm>
          <a:prstGeom prst="rect">
            <a:avLst/>
          </a:prstGeom>
          <a:noFill/>
        </p:spPr>
        <p:txBody>
          <a:bodyPr wrap="square" rtlCol="0">
            <a:spAutoFit/>
          </a:bodyPr>
          <a:lstStyle/>
          <a:p>
            <a:pPr algn="ctr"/>
            <a:r>
              <a:rPr lang="en-AU" b="1" dirty="0"/>
              <a:t>P</a:t>
            </a:r>
            <a:r>
              <a:rPr lang="en-AU" sz="1800" b="1" dirty="0"/>
              <a:t>ublic debt interest</a:t>
            </a:r>
            <a:endParaRPr lang="en-AU" b="1" dirty="0"/>
          </a:p>
        </p:txBody>
      </p:sp>
    </p:spTree>
    <p:extLst>
      <p:ext uri="{BB962C8B-B14F-4D97-AF65-F5344CB8AC3E}">
        <p14:creationId xmlns:p14="http://schemas.microsoft.com/office/powerpoint/2010/main" val="322860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 Underlying cash balance</a:t>
            </a:r>
          </a:p>
        </p:txBody>
      </p:sp>
      <p:pic>
        <p:nvPicPr>
          <p:cNvPr id="2" name="Picture 1">
            <a:extLst>
              <a:ext uri="{FF2B5EF4-FFF2-40B4-BE49-F238E27FC236}">
                <a16:creationId xmlns:a16="http://schemas.microsoft.com/office/drawing/2014/main" id="{7F5A92AA-9496-4928-B68B-806051693CB7}"/>
              </a:ext>
            </a:extLst>
          </p:cNvPr>
          <p:cNvPicPr>
            <a:picLocks noChangeAspect="1"/>
          </p:cNvPicPr>
          <p:nvPr/>
        </p:nvPicPr>
        <p:blipFill>
          <a:blip r:embed="rId2"/>
          <a:stretch>
            <a:fillRect/>
          </a:stretch>
        </p:blipFill>
        <p:spPr>
          <a:xfrm>
            <a:off x="536887" y="1689800"/>
            <a:ext cx="8279086" cy="4633362"/>
          </a:xfrm>
          <a:prstGeom prst="rect">
            <a:avLst/>
          </a:prstGeom>
        </p:spPr>
      </p:pic>
    </p:spTree>
    <p:extLst>
      <p:ext uri="{BB962C8B-B14F-4D97-AF65-F5344CB8AC3E}">
        <p14:creationId xmlns:p14="http://schemas.microsoft.com/office/powerpoint/2010/main" val="181312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04002"/>
            <a:ext cx="6218086" cy="553998"/>
          </a:xfrm>
          <a:prstGeom prst="rect">
            <a:avLst/>
          </a:prstGeom>
          <a:noFill/>
        </p:spPr>
        <p:txBody>
          <a:bodyPr wrap="square" rtlCol="0">
            <a:spAutoFit/>
          </a:bodyPr>
          <a:lstStyle/>
          <a:p>
            <a:r>
              <a:rPr lang="en-AU" sz="1000" b="1" dirty="0">
                <a:solidFill>
                  <a:schemeClr val="bg1">
                    <a:lumMod val="50000"/>
                  </a:schemeClr>
                </a:solidFill>
              </a:rPr>
              <a:t>Note: The shaded areas broadly correspond to a surplus (green) or deficit (blue) by today’s definition of the underlying cash balance.</a:t>
            </a:r>
          </a:p>
          <a:p>
            <a:r>
              <a:rPr lang="en-AU" sz="1000" b="1" dirty="0">
                <a:solidFill>
                  <a:schemeClr val="bg1">
                    <a:lumMod val="50000"/>
                  </a:schemeClr>
                </a:solidFill>
              </a:rPr>
              <a:t>Source: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4-2: Total receipts and payments </a:t>
            </a:r>
          </a:p>
        </p:txBody>
      </p:sp>
      <p:pic>
        <p:nvPicPr>
          <p:cNvPr id="3" name="Picture 2">
            <a:extLst>
              <a:ext uri="{FF2B5EF4-FFF2-40B4-BE49-F238E27FC236}">
                <a16:creationId xmlns:a16="http://schemas.microsoft.com/office/drawing/2014/main" id="{C5538E52-D6D5-4D5B-9A63-2846266D4BA0}"/>
              </a:ext>
            </a:extLst>
          </p:cNvPr>
          <p:cNvPicPr>
            <a:picLocks noChangeAspect="1"/>
          </p:cNvPicPr>
          <p:nvPr/>
        </p:nvPicPr>
        <p:blipFill>
          <a:blip r:embed="rId2"/>
          <a:stretch>
            <a:fillRect/>
          </a:stretch>
        </p:blipFill>
        <p:spPr>
          <a:xfrm>
            <a:off x="573813" y="1690119"/>
            <a:ext cx="8083997" cy="4511431"/>
          </a:xfrm>
          <a:prstGeom prst="rect">
            <a:avLst/>
          </a:prstGeom>
        </p:spPr>
      </p:pic>
    </p:spTree>
    <p:extLst>
      <p:ext uri="{BB962C8B-B14F-4D97-AF65-F5344CB8AC3E}">
        <p14:creationId xmlns:p14="http://schemas.microsoft.com/office/powerpoint/2010/main" val="3647768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2020-21 and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4-3: Revisions to projections compared to the 2020-21 report</a:t>
            </a:r>
          </a:p>
        </p:txBody>
      </p:sp>
      <p:pic>
        <p:nvPicPr>
          <p:cNvPr id="3" name="Picture 2">
            <a:extLst>
              <a:ext uri="{FF2B5EF4-FFF2-40B4-BE49-F238E27FC236}">
                <a16:creationId xmlns:a16="http://schemas.microsoft.com/office/drawing/2014/main" id="{E3FFD63D-97F8-46A3-8600-9444EA983195}"/>
              </a:ext>
            </a:extLst>
          </p:cNvPr>
          <p:cNvPicPr>
            <a:picLocks noChangeAspect="1"/>
          </p:cNvPicPr>
          <p:nvPr/>
        </p:nvPicPr>
        <p:blipFill>
          <a:blip r:embed="rId2"/>
          <a:stretch>
            <a:fillRect/>
          </a:stretch>
        </p:blipFill>
        <p:spPr>
          <a:xfrm>
            <a:off x="624498" y="1766526"/>
            <a:ext cx="7895004" cy="4407790"/>
          </a:xfrm>
          <a:prstGeom prst="rect">
            <a:avLst/>
          </a:prstGeom>
        </p:spPr>
      </p:pic>
    </p:spTree>
    <p:extLst>
      <p:ext uri="{BB962C8B-B14F-4D97-AF65-F5344CB8AC3E}">
        <p14:creationId xmlns:p14="http://schemas.microsoft.com/office/powerpoint/2010/main" val="261555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400110"/>
          </a:xfrm>
          <a:prstGeom prst="rect">
            <a:avLst/>
          </a:prstGeom>
          <a:noFill/>
        </p:spPr>
        <p:txBody>
          <a:bodyPr wrap="square" rtlCol="0">
            <a:spAutoFit/>
          </a:bodyPr>
          <a:lstStyle/>
          <a:p>
            <a:r>
              <a:rPr lang="en-AU" sz="1000" b="1" dirty="0">
                <a:solidFill>
                  <a:schemeClr val="bg1">
                    <a:lumMod val="50000"/>
                  </a:schemeClr>
                </a:solidFill>
              </a:rPr>
              <a:t>Note: NDIS estimates reflect the PBO’s base NDIS scenario.</a:t>
            </a:r>
          </a:p>
          <a:p>
            <a:r>
              <a:rPr lang="en-AU" sz="1000" b="1" dirty="0">
                <a:solidFill>
                  <a:schemeClr val="bg1">
                    <a:lumMod val="50000"/>
                  </a:schemeClr>
                </a:solidFill>
              </a:rPr>
              <a:t>Source: 2020-21 and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4-4: Breakdown of revisions in total payments compared to the 2020-21 report</a:t>
            </a:r>
          </a:p>
        </p:txBody>
      </p:sp>
      <p:pic>
        <p:nvPicPr>
          <p:cNvPr id="3" name="Picture 2">
            <a:extLst>
              <a:ext uri="{FF2B5EF4-FFF2-40B4-BE49-F238E27FC236}">
                <a16:creationId xmlns:a16="http://schemas.microsoft.com/office/drawing/2014/main" id="{10BA3501-D3AA-48D9-84A3-98037C386555}"/>
              </a:ext>
            </a:extLst>
          </p:cNvPr>
          <p:cNvPicPr>
            <a:picLocks noChangeAspect="1"/>
          </p:cNvPicPr>
          <p:nvPr/>
        </p:nvPicPr>
        <p:blipFill>
          <a:blip r:embed="rId2"/>
          <a:stretch>
            <a:fillRect/>
          </a:stretch>
        </p:blipFill>
        <p:spPr>
          <a:xfrm>
            <a:off x="618401" y="1647296"/>
            <a:ext cx="7907197" cy="4407790"/>
          </a:xfrm>
          <a:prstGeom prst="rect">
            <a:avLst/>
          </a:prstGeom>
        </p:spPr>
      </p:pic>
    </p:spTree>
    <p:extLst>
      <p:ext uri="{BB962C8B-B14F-4D97-AF65-F5344CB8AC3E}">
        <p14:creationId xmlns:p14="http://schemas.microsoft.com/office/powerpoint/2010/main" val="252640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4-5: Fiscal balance</a:t>
            </a:r>
          </a:p>
        </p:txBody>
      </p:sp>
      <p:pic>
        <p:nvPicPr>
          <p:cNvPr id="2" name="Picture 1">
            <a:extLst>
              <a:ext uri="{FF2B5EF4-FFF2-40B4-BE49-F238E27FC236}">
                <a16:creationId xmlns:a16="http://schemas.microsoft.com/office/drawing/2014/main" id="{1F558401-1B6E-4777-A23A-6A3BEFD54BDD}"/>
              </a:ext>
            </a:extLst>
          </p:cNvPr>
          <p:cNvPicPr>
            <a:picLocks noChangeAspect="1"/>
          </p:cNvPicPr>
          <p:nvPr/>
        </p:nvPicPr>
        <p:blipFill>
          <a:blip r:embed="rId2"/>
          <a:stretch>
            <a:fillRect/>
          </a:stretch>
        </p:blipFill>
        <p:spPr>
          <a:xfrm>
            <a:off x="537583" y="1724105"/>
            <a:ext cx="8157155" cy="4419983"/>
          </a:xfrm>
          <a:prstGeom prst="rect">
            <a:avLst/>
          </a:prstGeom>
        </p:spPr>
      </p:pic>
    </p:spTree>
    <p:extLst>
      <p:ext uri="{BB962C8B-B14F-4D97-AF65-F5344CB8AC3E}">
        <p14:creationId xmlns:p14="http://schemas.microsoft.com/office/powerpoint/2010/main" val="3623347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844" y="6304002"/>
            <a:ext cx="6679095" cy="553998"/>
          </a:xfrm>
          <a:prstGeom prst="rect">
            <a:avLst/>
          </a:prstGeom>
          <a:noFill/>
        </p:spPr>
        <p:txBody>
          <a:bodyPr wrap="square" rtlCol="0">
            <a:spAutoFit/>
          </a:bodyPr>
          <a:lstStyle/>
          <a:p>
            <a:r>
              <a:rPr lang="en-AU" sz="1000" b="1" dirty="0">
                <a:solidFill>
                  <a:schemeClr val="bg1">
                    <a:lumMod val="50000"/>
                  </a:schemeClr>
                </a:solidFill>
              </a:rPr>
              <a:t>Notes: Total receipts includes tax and non-tax receipts.  Non-tax receipts include interest and dividend earnings (including Future Fund earnings), NDIS contributions from the states and territories, royalties and the sale of non-financial assets.</a:t>
            </a:r>
          </a:p>
          <a:p>
            <a:r>
              <a:rPr lang="en-AU" sz="1000" b="1" dirty="0">
                <a:solidFill>
                  <a:schemeClr val="bg1">
                    <a:lumMod val="50000"/>
                  </a:schemeClr>
                </a:solidFill>
              </a:rPr>
              <a:t>Source: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4-6: Total receipts and tax receipts</a:t>
            </a:r>
          </a:p>
        </p:txBody>
      </p:sp>
      <p:pic>
        <p:nvPicPr>
          <p:cNvPr id="3" name="Picture 2">
            <a:extLst>
              <a:ext uri="{FF2B5EF4-FFF2-40B4-BE49-F238E27FC236}">
                <a16:creationId xmlns:a16="http://schemas.microsoft.com/office/drawing/2014/main" id="{8518C780-4B54-4C8B-8118-B2713F4AEE18}"/>
              </a:ext>
            </a:extLst>
          </p:cNvPr>
          <p:cNvPicPr>
            <a:picLocks noChangeAspect="1"/>
          </p:cNvPicPr>
          <p:nvPr/>
        </p:nvPicPr>
        <p:blipFill>
          <a:blip r:embed="rId2"/>
          <a:stretch>
            <a:fillRect/>
          </a:stretch>
        </p:blipFill>
        <p:spPr>
          <a:xfrm>
            <a:off x="636691" y="1815298"/>
            <a:ext cx="7870618" cy="4310246"/>
          </a:xfrm>
          <a:prstGeom prst="rect">
            <a:avLst/>
          </a:prstGeom>
        </p:spPr>
      </p:pic>
    </p:spTree>
    <p:extLst>
      <p:ext uri="{BB962C8B-B14F-4D97-AF65-F5344CB8AC3E}">
        <p14:creationId xmlns:p14="http://schemas.microsoft.com/office/powerpoint/2010/main" val="394708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8722" y="6273225"/>
            <a:ext cx="6654935" cy="584775"/>
          </a:xfrm>
          <a:prstGeom prst="rect">
            <a:avLst/>
          </a:prstGeom>
          <a:noFill/>
        </p:spPr>
        <p:txBody>
          <a:bodyPr wrap="square" rtlCol="0">
            <a:spAutoFit/>
          </a:bodyPr>
          <a:lstStyle/>
          <a:p>
            <a:r>
              <a:rPr lang="en-AU" sz="800" b="1" dirty="0">
                <a:solidFill>
                  <a:schemeClr val="bg1">
                    <a:lumMod val="50000"/>
                  </a:schemeClr>
                </a:solidFill>
              </a:rPr>
              <a:t>Note: Broadly speaking, an indirect tax is a tax levied on goods and services.  Indirect taxes comprise GST, fuel, tobacco and alcohol excise and customs duty, agricultural levies, passenger movement charge, broadcasting license fees and a range of other levies, penalties and charges.  All other receipts are grouped together as ‘other receipts’.  The dashed horizontal lines show the 2018-19 levels for comparison.</a:t>
            </a:r>
          </a:p>
          <a:p>
            <a:r>
              <a:rPr lang="en-AU" sz="800" b="1" dirty="0">
                <a:solidFill>
                  <a:schemeClr val="bg1">
                    <a:lumMod val="50000"/>
                  </a:schemeClr>
                </a:solidFill>
              </a:rPr>
              <a:t>Source: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4-7: Breakdown of receipts</a:t>
            </a:r>
          </a:p>
        </p:txBody>
      </p:sp>
      <p:pic>
        <p:nvPicPr>
          <p:cNvPr id="2" name="Picture 1">
            <a:extLst>
              <a:ext uri="{FF2B5EF4-FFF2-40B4-BE49-F238E27FC236}">
                <a16:creationId xmlns:a16="http://schemas.microsoft.com/office/drawing/2014/main" id="{191AB194-F711-41E9-94CD-F3BD28784DCF}"/>
              </a:ext>
            </a:extLst>
          </p:cNvPr>
          <p:cNvPicPr>
            <a:picLocks noChangeAspect="1"/>
          </p:cNvPicPr>
          <p:nvPr/>
        </p:nvPicPr>
        <p:blipFill>
          <a:blip r:embed="rId2"/>
          <a:stretch>
            <a:fillRect/>
          </a:stretch>
        </p:blipFill>
        <p:spPr>
          <a:xfrm>
            <a:off x="695744" y="1727153"/>
            <a:ext cx="7840136" cy="4413887"/>
          </a:xfrm>
          <a:prstGeom prst="rect">
            <a:avLst/>
          </a:prstGeom>
        </p:spPr>
      </p:pic>
    </p:spTree>
    <p:extLst>
      <p:ext uri="{BB962C8B-B14F-4D97-AF65-F5344CB8AC3E}">
        <p14:creationId xmlns:p14="http://schemas.microsoft.com/office/powerpoint/2010/main" val="191252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2019-20, 2020-21 and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4-8: Comparison of total receipts </a:t>
            </a:r>
          </a:p>
        </p:txBody>
      </p:sp>
      <p:pic>
        <p:nvPicPr>
          <p:cNvPr id="3" name="Picture 2">
            <a:extLst>
              <a:ext uri="{FF2B5EF4-FFF2-40B4-BE49-F238E27FC236}">
                <a16:creationId xmlns:a16="http://schemas.microsoft.com/office/drawing/2014/main" id="{7C6504C1-589D-40C8-BBA9-1684F5EBC3C4}"/>
              </a:ext>
            </a:extLst>
          </p:cNvPr>
          <p:cNvPicPr>
            <a:picLocks noChangeAspect="1"/>
          </p:cNvPicPr>
          <p:nvPr/>
        </p:nvPicPr>
        <p:blipFill>
          <a:blip r:embed="rId2"/>
          <a:stretch>
            <a:fillRect/>
          </a:stretch>
        </p:blipFill>
        <p:spPr>
          <a:xfrm>
            <a:off x="735371" y="1765909"/>
            <a:ext cx="7760881" cy="4371211"/>
          </a:xfrm>
          <a:prstGeom prst="rect">
            <a:avLst/>
          </a:prstGeom>
        </p:spPr>
      </p:pic>
    </p:spTree>
    <p:extLst>
      <p:ext uri="{BB962C8B-B14F-4D97-AF65-F5344CB8AC3E}">
        <p14:creationId xmlns:p14="http://schemas.microsoft.com/office/powerpoint/2010/main" val="116127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2019-20, 2020-21 and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4-9: Total payments </a:t>
            </a:r>
          </a:p>
        </p:txBody>
      </p:sp>
      <p:pic>
        <p:nvPicPr>
          <p:cNvPr id="3" name="Picture 2">
            <a:extLst>
              <a:ext uri="{FF2B5EF4-FFF2-40B4-BE49-F238E27FC236}">
                <a16:creationId xmlns:a16="http://schemas.microsoft.com/office/drawing/2014/main" id="{1038E99E-CE15-4186-A4D4-6559530794BF}"/>
              </a:ext>
            </a:extLst>
          </p:cNvPr>
          <p:cNvPicPr>
            <a:picLocks noChangeAspect="1"/>
          </p:cNvPicPr>
          <p:nvPr/>
        </p:nvPicPr>
        <p:blipFill>
          <a:blip r:embed="rId2"/>
          <a:stretch>
            <a:fillRect/>
          </a:stretch>
        </p:blipFill>
        <p:spPr>
          <a:xfrm>
            <a:off x="680503" y="1745443"/>
            <a:ext cx="7870618" cy="4377307"/>
          </a:xfrm>
          <a:prstGeom prst="rect">
            <a:avLst/>
          </a:prstGeom>
        </p:spPr>
      </p:pic>
    </p:spTree>
    <p:extLst>
      <p:ext uri="{BB962C8B-B14F-4D97-AF65-F5344CB8AC3E}">
        <p14:creationId xmlns:p14="http://schemas.microsoft.com/office/powerpoint/2010/main" val="295575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PBO.</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1-1: Beyond the budget: summary of approach, inputs and assumptions</a:t>
            </a:r>
          </a:p>
        </p:txBody>
      </p:sp>
      <p:pic>
        <p:nvPicPr>
          <p:cNvPr id="4" name="Picture 3">
            <a:extLst>
              <a:ext uri="{FF2B5EF4-FFF2-40B4-BE49-F238E27FC236}">
                <a16:creationId xmlns:a16="http://schemas.microsoft.com/office/drawing/2014/main" id="{23DCEF14-2AC3-43E1-83C4-E7E5BE971DE7}"/>
              </a:ext>
            </a:extLst>
          </p:cNvPr>
          <p:cNvPicPr>
            <a:picLocks noChangeAspect="1"/>
          </p:cNvPicPr>
          <p:nvPr/>
        </p:nvPicPr>
        <p:blipFill>
          <a:blip r:embed="rId2"/>
          <a:stretch>
            <a:fillRect/>
          </a:stretch>
        </p:blipFill>
        <p:spPr>
          <a:xfrm>
            <a:off x="584406" y="1631750"/>
            <a:ext cx="8110332" cy="4403290"/>
          </a:xfrm>
          <a:prstGeom prst="rect">
            <a:avLst/>
          </a:prstGeom>
        </p:spPr>
      </p:pic>
    </p:spTree>
    <p:extLst>
      <p:ext uri="{BB962C8B-B14F-4D97-AF65-F5344CB8AC3E}">
        <p14:creationId xmlns:p14="http://schemas.microsoft.com/office/powerpoint/2010/main" val="404963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6317477" cy="507831"/>
          </a:xfrm>
          <a:prstGeom prst="rect">
            <a:avLst/>
          </a:prstGeom>
          <a:noFill/>
        </p:spPr>
        <p:txBody>
          <a:bodyPr wrap="square" rtlCol="0">
            <a:spAutoFit/>
          </a:bodyPr>
          <a:lstStyle/>
          <a:p>
            <a:r>
              <a:rPr lang="en-AU" sz="900" b="1" dirty="0">
                <a:solidFill>
                  <a:schemeClr val="bg1">
                    <a:lumMod val="50000"/>
                  </a:schemeClr>
                </a:solidFill>
              </a:rPr>
              <a:t>Note: Long run average calculated over 1991-92 to 2018-19. The average including the onset of COVID-19 and associated policy response in 2019-20 and 2020 21 would increase to 2.6 per cent. GFC refers to the global financial crisis.</a:t>
            </a:r>
          </a:p>
          <a:p>
            <a:r>
              <a:rPr lang="en-AU" sz="900" b="1" dirty="0">
                <a:solidFill>
                  <a:schemeClr val="bg1">
                    <a:lumMod val="50000"/>
                  </a:schemeClr>
                </a:solidFill>
              </a:rPr>
              <a:t>Source: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4-10: Average annual growth in real payments per person</a:t>
            </a:r>
          </a:p>
        </p:txBody>
      </p:sp>
      <p:pic>
        <p:nvPicPr>
          <p:cNvPr id="3" name="Picture 2">
            <a:extLst>
              <a:ext uri="{FF2B5EF4-FFF2-40B4-BE49-F238E27FC236}">
                <a16:creationId xmlns:a16="http://schemas.microsoft.com/office/drawing/2014/main" id="{92D00B58-BEF4-4315-B199-7189DC5A53CB}"/>
              </a:ext>
            </a:extLst>
          </p:cNvPr>
          <p:cNvPicPr>
            <a:picLocks noChangeAspect="1"/>
          </p:cNvPicPr>
          <p:nvPr/>
        </p:nvPicPr>
        <p:blipFill>
          <a:blip r:embed="rId2"/>
          <a:stretch>
            <a:fillRect/>
          </a:stretch>
        </p:blipFill>
        <p:spPr>
          <a:xfrm>
            <a:off x="461010" y="1740867"/>
            <a:ext cx="8529043" cy="4688230"/>
          </a:xfrm>
          <a:prstGeom prst="rect">
            <a:avLst/>
          </a:prstGeom>
        </p:spPr>
      </p:pic>
    </p:spTree>
    <p:extLst>
      <p:ext uri="{BB962C8B-B14F-4D97-AF65-F5344CB8AC3E}">
        <p14:creationId xmlns:p14="http://schemas.microsoft.com/office/powerpoint/2010/main" val="1390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852" y="6273225"/>
            <a:ext cx="6300737" cy="584775"/>
          </a:xfrm>
          <a:prstGeom prst="rect">
            <a:avLst/>
          </a:prstGeom>
          <a:noFill/>
        </p:spPr>
        <p:txBody>
          <a:bodyPr wrap="square" rtlCol="0">
            <a:spAutoFit/>
          </a:bodyPr>
          <a:lstStyle/>
          <a:p>
            <a:r>
              <a:rPr lang="en-AU" sz="800" b="1" dirty="0">
                <a:solidFill>
                  <a:schemeClr val="bg1">
                    <a:lumMod val="50000"/>
                  </a:schemeClr>
                </a:solidFill>
              </a:rPr>
              <a:t>Note: The 2019-20 and 2020-21 Budgets do not include medium-term projections for net overseas migration, so the dotted lines represent what these projections would be if net overseas migration were constant from the end of the forward estimates over the long term.</a:t>
            </a:r>
          </a:p>
          <a:p>
            <a:r>
              <a:rPr lang="en-AU" sz="800" b="1" dirty="0">
                <a:solidFill>
                  <a:schemeClr val="bg1">
                    <a:lumMod val="50000"/>
                  </a:schemeClr>
                </a:solidFill>
              </a:rPr>
              <a:t>Source: 2019-20, 2020-21 and 2021-22 Budgets, 2021 Intergenerational Report, Australian Bureau of Statistics (ABS) Migration, Australia, 2019-20 (previously cat. no. 3412.0) and PBO analysis.</a:t>
            </a:r>
            <a:endParaRPr lang="en-AU" sz="8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4-11: Recent net overseas migration projections</a:t>
            </a:r>
          </a:p>
        </p:txBody>
      </p:sp>
      <p:pic>
        <p:nvPicPr>
          <p:cNvPr id="8" name="Picture 7">
            <a:extLst>
              <a:ext uri="{FF2B5EF4-FFF2-40B4-BE49-F238E27FC236}">
                <a16:creationId xmlns:a16="http://schemas.microsoft.com/office/drawing/2014/main" id="{3AD276FE-12C2-4DB4-9DD5-66A8FD0BC600}"/>
              </a:ext>
            </a:extLst>
          </p:cNvPr>
          <p:cNvPicPr>
            <a:picLocks noChangeAspect="1"/>
          </p:cNvPicPr>
          <p:nvPr/>
        </p:nvPicPr>
        <p:blipFill>
          <a:blip r:embed="rId2"/>
          <a:stretch>
            <a:fillRect/>
          </a:stretch>
        </p:blipFill>
        <p:spPr>
          <a:xfrm>
            <a:off x="728028" y="1587109"/>
            <a:ext cx="7966710" cy="4528164"/>
          </a:xfrm>
          <a:prstGeom prst="rect">
            <a:avLst/>
          </a:prstGeom>
        </p:spPr>
      </p:pic>
    </p:spTree>
    <p:extLst>
      <p:ext uri="{BB962C8B-B14F-4D97-AF65-F5344CB8AC3E}">
        <p14:creationId xmlns:p14="http://schemas.microsoft.com/office/powerpoint/2010/main" val="44027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1592" y="6248484"/>
            <a:ext cx="6131379" cy="553998"/>
          </a:xfrm>
          <a:prstGeom prst="rect">
            <a:avLst/>
          </a:prstGeom>
          <a:noFill/>
        </p:spPr>
        <p:txBody>
          <a:bodyPr wrap="square" rtlCol="0">
            <a:spAutoFit/>
          </a:bodyPr>
          <a:lstStyle/>
          <a:p>
            <a:r>
              <a:rPr lang="en-AU" sz="1000" b="1" dirty="0">
                <a:solidFill>
                  <a:schemeClr val="bg1">
                    <a:lumMod val="50000"/>
                  </a:schemeClr>
                </a:solidFill>
              </a:rPr>
              <a:t>Note: See page 30 of the Beyond the budget main paper.</a:t>
            </a:r>
          </a:p>
          <a:p>
            <a:r>
              <a:rPr lang="en-AU" sz="1000" b="1" dirty="0">
                <a:solidFill>
                  <a:schemeClr val="bg1">
                    <a:lumMod val="50000"/>
                  </a:schemeClr>
                </a:solidFill>
              </a:rPr>
              <a:t>Source: 2019-20, 2020-21 and 2021-22 Budgets, 2021 Intergenerational Report, Australian Bureau of Statistics (ABS) Migration, Australia, 2019-20 (previously cat. no. 3412.0)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4-12: Lifetime fiscal impact on the Commonwealth budget per person</a:t>
            </a:r>
          </a:p>
        </p:txBody>
      </p:sp>
      <p:pic>
        <p:nvPicPr>
          <p:cNvPr id="3" name="Picture 2">
            <a:extLst>
              <a:ext uri="{FF2B5EF4-FFF2-40B4-BE49-F238E27FC236}">
                <a16:creationId xmlns:a16="http://schemas.microsoft.com/office/drawing/2014/main" id="{CEB20A7F-6123-481E-A9DD-D582E3AC0118}"/>
              </a:ext>
            </a:extLst>
          </p:cNvPr>
          <p:cNvPicPr>
            <a:picLocks noChangeAspect="1"/>
          </p:cNvPicPr>
          <p:nvPr/>
        </p:nvPicPr>
        <p:blipFill>
          <a:blip r:embed="rId2"/>
          <a:stretch>
            <a:fillRect/>
          </a:stretch>
        </p:blipFill>
        <p:spPr>
          <a:xfrm>
            <a:off x="536887" y="1774170"/>
            <a:ext cx="7846232" cy="4633362"/>
          </a:xfrm>
          <a:prstGeom prst="rect">
            <a:avLst/>
          </a:prstGeom>
        </p:spPr>
      </p:pic>
    </p:spTree>
    <p:extLst>
      <p:ext uri="{BB962C8B-B14F-4D97-AF65-F5344CB8AC3E}">
        <p14:creationId xmlns:p14="http://schemas.microsoft.com/office/powerpoint/2010/main" val="2739319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400110"/>
          </a:xfrm>
          <a:prstGeom prst="rect">
            <a:avLst/>
          </a:prstGeom>
          <a:noFill/>
        </p:spPr>
        <p:txBody>
          <a:bodyPr wrap="square" rtlCol="0">
            <a:spAutoFit/>
          </a:bodyPr>
          <a:lstStyle/>
          <a:p>
            <a:r>
              <a:rPr lang="en-AU" sz="1000" b="1" dirty="0">
                <a:solidFill>
                  <a:schemeClr val="bg1">
                    <a:lumMod val="50000"/>
                  </a:schemeClr>
                </a:solidFill>
              </a:rPr>
              <a:t>Note: The dashed horizontal line shows the 2018-19 levels for comparison.</a:t>
            </a:r>
          </a:p>
          <a:p>
            <a:r>
              <a:rPr lang="en-AU" sz="1000" b="1" dirty="0">
                <a:solidFill>
                  <a:schemeClr val="bg1">
                    <a:lumMod val="50000"/>
                  </a:schemeClr>
                </a:solidFill>
              </a:rPr>
              <a:t>Source: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4-13: Personal income tax </a:t>
            </a:r>
          </a:p>
        </p:txBody>
      </p:sp>
      <p:pic>
        <p:nvPicPr>
          <p:cNvPr id="3" name="Picture 2">
            <a:extLst>
              <a:ext uri="{FF2B5EF4-FFF2-40B4-BE49-F238E27FC236}">
                <a16:creationId xmlns:a16="http://schemas.microsoft.com/office/drawing/2014/main" id="{AF525D80-BDEC-4AB4-A947-0627B49A0DCD}"/>
              </a:ext>
            </a:extLst>
          </p:cNvPr>
          <p:cNvPicPr>
            <a:picLocks noChangeAspect="1"/>
          </p:cNvPicPr>
          <p:nvPr/>
        </p:nvPicPr>
        <p:blipFill>
          <a:blip r:embed="rId2"/>
          <a:stretch>
            <a:fillRect/>
          </a:stretch>
        </p:blipFill>
        <p:spPr>
          <a:xfrm>
            <a:off x="536887" y="1704943"/>
            <a:ext cx="8157155" cy="4493141"/>
          </a:xfrm>
          <a:prstGeom prst="rect">
            <a:avLst/>
          </a:prstGeom>
        </p:spPr>
      </p:pic>
    </p:spTree>
    <p:extLst>
      <p:ext uri="{BB962C8B-B14F-4D97-AF65-F5344CB8AC3E}">
        <p14:creationId xmlns:p14="http://schemas.microsoft.com/office/powerpoint/2010/main" val="64316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11669"/>
            <a:ext cx="6930189" cy="584775"/>
          </a:xfrm>
          <a:prstGeom prst="rect">
            <a:avLst/>
          </a:prstGeom>
          <a:noFill/>
        </p:spPr>
        <p:txBody>
          <a:bodyPr wrap="square" rtlCol="0">
            <a:spAutoFit/>
          </a:bodyPr>
          <a:lstStyle/>
          <a:p>
            <a:r>
              <a:rPr lang="en-AU" sz="800" b="1" dirty="0">
                <a:solidFill>
                  <a:schemeClr val="bg1">
                    <a:lumMod val="50000"/>
                  </a:schemeClr>
                </a:solidFill>
              </a:rPr>
              <a:t>Note: While Stage 1 and 2 of the personal income tax cuts were implemented before 2021-22, they are included here to show the full impact of all three stages of the Personal income tax plan (relative to the tax settings in 2017-18). Eighteen per cent of tax returns have taxable incomes below the tax-free threshold. Taxable income values shown here are the projected average income for the corresponding percentile in 2021-22, rounded to the nearest thousand.</a:t>
            </a:r>
          </a:p>
          <a:p>
            <a:r>
              <a:rPr lang="en-AU" sz="800" b="1" dirty="0">
                <a:solidFill>
                  <a:schemeClr val="bg1">
                    <a:lumMod val="50000"/>
                  </a:schemeClr>
                </a:solidFill>
              </a:rPr>
              <a:t>Source: PBO analysis of a de-identified 16 per cent sample of personal income tax filers provided by the Australian Tax Office, projected over the medium term. </a:t>
            </a:r>
            <a:endParaRPr lang="en-AU" sz="8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4-14: Change in average tax rates by income percentile (and related taxable income)</a:t>
            </a:r>
          </a:p>
        </p:txBody>
      </p:sp>
      <p:pic>
        <p:nvPicPr>
          <p:cNvPr id="2" name="Picture 1">
            <a:extLst>
              <a:ext uri="{FF2B5EF4-FFF2-40B4-BE49-F238E27FC236}">
                <a16:creationId xmlns:a16="http://schemas.microsoft.com/office/drawing/2014/main" id="{5FF5ECCC-769E-499E-9FB1-37651EACA8F1}"/>
              </a:ext>
            </a:extLst>
          </p:cNvPr>
          <p:cNvPicPr>
            <a:picLocks noChangeAspect="1"/>
          </p:cNvPicPr>
          <p:nvPr/>
        </p:nvPicPr>
        <p:blipFill>
          <a:blip r:embed="rId2"/>
          <a:stretch>
            <a:fillRect/>
          </a:stretch>
        </p:blipFill>
        <p:spPr>
          <a:xfrm>
            <a:off x="698792" y="1829476"/>
            <a:ext cx="7834039" cy="4505334"/>
          </a:xfrm>
          <a:prstGeom prst="rect">
            <a:avLst/>
          </a:prstGeom>
        </p:spPr>
      </p:pic>
    </p:spTree>
    <p:extLst>
      <p:ext uri="{BB962C8B-B14F-4D97-AF65-F5344CB8AC3E}">
        <p14:creationId xmlns:p14="http://schemas.microsoft.com/office/powerpoint/2010/main" val="140396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36887" y="205740"/>
            <a:ext cx="8157851" cy="1173480"/>
          </a:xfrm>
        </p:spPr>
        <p:txBody>
          <a:bodyPr lIns="0" rIns="0">
            <a:noAutofit/>
          </a:bodyPr>
          <a:lstStyle/>
          <a:p>
            <a:r>
              <a:rPr lang="en-AU" sz="2400" dirty="0"/>
              <a:t>Figure 4-15: Gender distribution of taxable income earners by percentile (and related taxable income)</a:t>
            </a:r>
          </a:p>
        </p:txBody>
      </p:sp>
      <p:pic>
        <p:nvPicPr>
          <p:cNvPr id="2" name="Picture 1">
            <a:extLst>
              <a:ext uri="{FF2B5EF4-FFF2-40B4-BE49-F238E27FC236}">
                <a16:creationId xmlns:a16="http://schemas.microsoft.com/office/drawing/2014/main" id="{FEE7F45F-8F56-4AD2-87E3-7842886D9505}"/>
              </a:ext>
            </a:extLst>
          </p:cNvPr>
          <p:cNvPicPr>
            <a:picLocks noChangeAspect="1"/>
          </p:cNvPicPr>
          <p:nvPr/>
        </p:nvPicPr>
        <p:blipFill>
          <a:blip r:embed="rId2"/>
          <a:stretch>
            <a:fillRect/>
          </a:stretch>
        </p:blipFill>
        <p:spPr>
          <a:xfrm>
            <a:off x="569629" y="1496353"/>
            <a:ext cx="8004742" cy="4962574"/>
          </a:xfrm>
          <a:prstGeom prst="rect">
            <a:avLst/>
          </a:prstGeom>
        </p:spPr>
      </p:pic>
      <p:sp>
        <p:nvSpPr>
          <p:cNvPr id="7" name="TextBox 6">
            <a:extLst>
              <a:ext uri="{FF2B5EF4-FFF2-40B4-BE49-F238E27FC236}">
                <a16:creationId xmlns:a16="http://schemas.microsoft.com/office/drawing/2014/main" id="{6CA85DBA-7B48-405B-9A28-6C3ACCDC5999}"/>
              </a:ext>
            </a:extLst>
          </p:cNvPr>
          <p:cNvSpPr txBox="1"/>
          <p:nvPr/>
        </p:nvSpPr>
        <p:spPr>
          <a:xfrm>
            <a:off x="467219" y="6228094"/>
            <a:ext cx="6393302" cy="646331"/>
          </a:xfrm>
          <a:prstGeom prst="rect">
            <a:avLst/>
          </a:prstGeom>
          <a:noFill/>
        </p:spPr>
        <p:txBody>
          <a:bodyPr wrap="square" rtlCol="0">
            <a:spAutoFit/>
          </a:bodyPr>
          <a:lstStyle/>
          <a:p>
            <a:r>
              <a:rPr lang="en-AU" sz="900" b="1" dirty="0">
                <a:solidFill>
                  <a:schemeClr val="bg1">
                    <a:lumMod val="50000"/>
                  </a:schemeClr>
                </a:solidFill>
              </a:rPr>
              <a:t>Note: Average tax rates are calculated as the total tax paid divided by total taxable income for both males and females.  The analysis assumes that the average growth rate in income is the same for males and females over the period.</a:t>
            </a:r>
          </a:p>
          <a:p>
            <a:r>
              <a:rPr lang="en-AU" sz="900" b="1" dirty="0">
                <a:solidFill>
                  <a:schemeClr val="bg1">
                    <a:lumMod val="50000"/>
                  </a:schemeClr>
                </a:solidFill>
              </a:rPr>
              <a:t>Source: PBO analysis of a de-identified 16 per cent sample of personal income tax filers provided by the Australian Tax Office, projected over the medium term. </a:t>
            </a:r>
            <a:endParaRPr lang="en-AU" sz="900" b="1" i="1" dirty="0">
              <a:solidFill>
                <a:schemeClr val="bg1">
                  <a:lumMod val="50000"/>
                </a:schemeClr>
              </a:solidFill>
            </a:endParaRPr>
          </a:p>
        </p:txBody>
      </p:sp>
    </p:spTree>
    <p:extLst>
      <p:ext uri="{BB962C8B-B14F-4D97-AF65-F5344CB8AC3E}">
        <p14:creationId xmlns:p14="http://schemas.microsoft.com/office/powerpoint/2010/main" val="405073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536887" y="205740"/>
            <a:ext cx="8157851" cy="1173480"/>
          </a:xfrm>
        </p:spPr>
        <p:txBody>
          <a:bodyPr lIns="0" rIns="0">
            <a:noAutofit/>
          </a:bodyPr>
          <a:lstStyle/>
          <a:p>
            <a:r>
              <a:rPr lang="en-AU" sz="2400" dirty="0"/>
              <a:t>Figure 4-16: Change in average tax rates experienced by the average income earner by gender (Aggregate impact from 2021-22 to 2031-32)</a:t>
            </a:r>
          </a:p>
        </p:txBody>
      </p:sp>
      <p:sp>
        <p:nvSpPr>
          <p:cNvPr id="4" name="TextBox 3">
            <a:extLst>
              <a:ext uri="{FF2B5EF4-FFF2-40B4-BE49-F238E27FC236}">
                <a16:creationId xmlns:a16="http://schemas.microsoft.com/office/drawing/2014/main" id="{512E9619-037F-443A-A087-04C2069AA5F6}"/>
              </a:ext>
            </a:extLst>
          </p:cNvPr>
          <p:cNvSpPr txBox="1"/>
          <p:nvPr/>
        </p:nvSpPr>
        <p:spPr>
          <a:xfrm>
            <a:off x="536887" y="6273225"/>
            <a:ext cx="6462971" cy="584775"/>
          </a:xfrm>
          <a:prstGeom prst="rect">
            <a:avLst/>
          </a:prstGeom>
          <a:noFill/>
        </p:spPr>
        <p:txBody>
          <a:bodyPr wrap="square" rtlCol="0">
            <a:spAutoFit/>
          </a:bodyPr>
          <a:lstStyle/>
          <a:p>
            <a:r>
              <a:rPr lang="en-AU" sz="800" b="1" dirty="0">
                <a:solidFill>
                  <a:schemeClr val="bg1">
                    <a:lumMod val="50000"/>
                  </a:schemeClr>
                </a:solidFill>
              </a:rPr>
              <a:t>Note: Average tax rates are calculated as the total tax paid divided by total taxable income for both males and females. The analysis assumes that the average growth rate in income is the same for males and females over the period.</a:t>
            </a:r>
          </a:p>
          <a:p>
            <a:r>
              <a:rPr lang="en-AU" sz="800" b="1" dirty="0">
                <a:solidFill>
                  <a:schemeClr val="bg1">
                    <a:lumMod val="50000"/>
                  </a:schemeClr>
                </a:solidFill>
              </a:rPr>
              <a:t>Source: PBO analysis of a de-identified 16 per cent sample of personal income tax filers provided by the Australian Tax Office, projected over the medium term. </a:t>
            </a:r>
            <a:endParaRPr lang="en-AU" sz="800" b="1" i="1" dirty="0">
              <a:solidFill>
                <a:schemeClr val="bg1">
                  <a:lumMod val="50000"/>
                </a:schemeClr>
              </a:solidFill>
            </a:endParaRPr>
          </a:p>
        </p:txBody>
      </p:sp>
      <p:pic>
        <p:nvPicPr>
          <p:cNvPr id="2" name="Picture 1">
            <a:extLst>
              <a:ext uri="{FF2B5EF4-FFF2-40B4-BE49-F238E27FC236}">
                <a16:creationId xmlns:a16="http://schemas.microsoft.com/office/drawing/2014/main" id="{33851F87-C0F1-46F3-9A3C-E45D24E3A9B0}"/>
              </a:ext>
            </a:extLst>
          </p:cNvPr>
          <p:cNvPicPr>
            <a:picLocks noChangeAspect="1"/>
          </p:cNvPicPr>
          <p:nvPr/>
        </p:nvPicPr>
        <p:blipFill>
          <a:blip r:embed="rId2"/>
          <a:stretch>
            <a:fillRect/>
          </a:stretch>
        </p:blipFill>
        <p:spPr>
          <a:xfrm>
            <a:off x="537583" y="1512590"/>
            <a:ext cx="8157155" cy="4627265"/>
          </a:xfrm>
          <a:prstGeom prst="rect">
            <a:avLst/>
          </a:prstGeom>
        </p:spPr>
      </p:pic>
    </p:spTree>
    <p:extLst>
      <p:ext uri="{BB962C8B-B14F-4D97-AF65-F5344CB8AC3E}">
        <p14:creationId xmlns:p14="http://schemas.microsoft.com/office/powerpoint/2010/main" val="273028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211669"/>
            <a:ext cx="6244590" cy="646331"/>
          </a:xfrm>
          <a:prstGeom prst="rect">
            <a:avLst/>
          </a:prstGeom>
          <a:noFill/>
        </p:spPr>
        <p:txBody>
          <a:bodyPr wrap="square" rtlCol="0">
            <a:spAutoFit/>
          </a:bodyPr>
          <a:lstStyle/>
          <a:p>
            <a:r>
              <a:rPr lang="en-AU" sz="900" b="1" dirty="0">
                <a:solidFill>
                  <a:schemeClr val="bg1">
                    <a:lumMod val="50000"/>
                  </a:schemeClr>
                </a:solidFill>
              </a:rPr>
              <a:t>Note: Participant costs from Budget papers are on an accrual basis for consistency with the Scheme Actuary projections. Excludes costs of the National Disability Insurance Agency and NDIS Quality and Safeguards Commission.  Scheme Actuary projections are from June 2018, June 2019, June 2020 and December 2020.</a:t>
            </a:r>
          </a:p>
          <a:p>
            <a:r>
              <a:rPr lang="en-AU" sz="900" b="1" dirty="0">
                <a:solidFill>
                  <a:schemeClr val="bg1">
                    <a:lumMod val="50000"/>
                  </a:schemeClr>
                </a:solidFill>
              </a:rPr>
              <a:t>Source: NDIS Quarterly Report to disability ministers 30 June 2021 pp. 98-100, 2016-17 to 2021-22 Budgets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4-17: Actual and projected NDIS costs </a:t>
            </a:r>
          </a:p>
        </p:txBody>
      </p:sp>
      <p:pic>
        <p:nvPicPr>
          <p:cNvPr id="3" name="Picture 2">
            <a:extLst>
              <a:ext uri="{FF2B5EF4-FFF2-40B4-BE49-F238E27FC236}">
                <a16:creationId xmlns:a16="http://schemas.microsoft.com/office/drawing/2014/main" id="{F2581C7D-3A62-44FE-9232-D345BA8EC9F2}"/>
              </a:ext>
            </a:extLst>
          </p:cNvPr>
          <p:cNvPicPr>
            <a:picLocks noChangeAspect="1"/>
          </p:cNvPicPr>
          <p:nvPr/>
        </p:nvPicPr>
        <p:blipFill>
          <a:blip r:embed="rId2"/>
          <a:stretch>
            <a:fillRect/>
          </a:stretch>
        </p:blipFill>
        <p:spPr>
          <a:xfrm>
            <a:off x="536887" y="1753274"/>
            <a:ext cx="7907197" cy="4535817"/>
          </a:xfrm>
          <a:prstGeom prst="rect">
            <a:avLst/>
          </a:prstGeom>
        </p:spPr>
      </p:pic>
    </p:spTree>
    <p:extLst>
      <p:ext uri="{BB962C8B-B14F-4D97-AF65-F5344CB8AC3E}">
        <p14:creationId xmlns:p14="http://schemas.microsoft.com/office/powerpoint/2010/main" val="284193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211669"/>
            <a:ext cx="6263640" cy="646331"/>
          </a:xfrm>
          <a:prstGeom prst="rect">
            <a:avLst/>
          </a:prstGeom>
          <a:noFill/>
        </p:spPr>
        <p:txBody>
          <a:bodyPr wrap="square" rtlCol="0">
            <a:spAutoFit/>
          </a:bodyPr>
          <a:lstStyle/>
          <a:p>
            <a:r>
              <a:rPr lang="en-AU" sz="900" b="1" dirty="0">
                <a:solidFill>
                  <a:schemeClr val="bg1">
                    <a:lumMod val="50000"/>
                  </a:schemeClr>
                </a:solidFill>
              </a:rPr>
              <a:t>Note: Total projected NDIS payments made by the Commonwealth, comprising payments to participants, and departmental payments of the National Disability Insurance Agency and the NDIS Quality and Safeguards Commission.  Includes projected state and territory payments to the Commonwealth for the NDIS.</a:t>
            </a:r>
          </a:p>
          <a:p>
            <a:r>
              <a:rPr lang="en-AU" sz="900" b="1" dirty="0">
                <a:solidFill>
                  <a:schemeClr val="bg1">
                    <a:lumMod val="50000"/>
                  </a:schemeClr>
                </a:solidFill>
              </a:rPr>
              <a:t>Source: NDIS Annual Financial Sustainability Report - Interim Update July 2021 (Table 21a),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4-18: Scenarios for NDIS payments</a:t>
            </a:r>
          </a:p>
        </p:txBody>
      </p:sp>
      <p:pic>
        <p:nvPicPr>
          <p:cNvPr id="3" name="Picture 2">
            <a:extLst>
              <a:ext uri="{FF2B5EF4-FFF2-40B4-BE49-F238E27FC236}">
                <a16:creationId xmlns:a16="http://schemas.microsoft.com/office/drawing/2014/main" id="{F652558E-7920-4B7C-8186-F0DF79D921EB}"/>
              </a:ext>
            </a:extLst>
          </p:cNvPr>
          <p:cNvPicPr>
            <a:picLocks noChangeAspect="1"/>
          </p:cNvPicPr>
          <p:nvPr/>
        </p:nvPicPr>
        <p:blipFill>
          <a:blip r:embed="rId2"/>
          <a:stretch>
            <a:fillRect/>
          </a:stretch>
        </p:blipFill>
        <p:spPr>
          <a:xfrm>
            <a:off x="714034" y="1727590"/>
            <a:ext cx="7803556" cy="4395597"/>
          </a:xfrm>
          <a:prstGeom prst="rect">
            <a:avLst/>
          </a:prstGeom>
        </p:spPr>
      </p:pic>
    </p:spTree>
    <p:extLst>
      <p:ext uri="{BB962C8B-B14F-4D97-AF65-F5344CB8AC3E}">
        <p14:creationId xmlns:p14="http://schemas.microsoft.com/office/powerpoint/2010/main" val="83928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6063615" cy="400110"/>
          </a:xfrm>
          <a:prstGeom prst="rect">
            <a:avLst/>
          </a:prstGeom>
          <a:noFill/>
        </p:spPr>
        <p:txBody>
          <a:bodyPr wrap="square" rtlCol="0">
            <a:spAutoFit/>
          </a:bodyPr>
          <a:lstStyle/>
          <a:p>
            <a:r>
              <a:rPr lang="en-AU" sz="1000" b="1" dirty="0">
                <a:solidFill>
                  <a:schemeClr val="bg1">
                    <a:lumMod val="50000"/>
                  </a:schemeClr>
                </a:solidFill>
              </a:rPr>
              <a:t>Note: ‘All other payments’ includes the total of all payments programs not separately identified in this chart.  </a:t>
            </a:r>
          </a:p>
          <a:p>
            <a:r>
              <a:rPr lang="en-AU" sz="1000" b="1" dirty="0">
                <a:solidFill>
                  <a:schemeClr val="bg1">
                    <a:lumMod val="50000"/>
                  </a:schemeClr>
                </a:solidFill>
              </a:rPr>
              <a:t>Source: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5-1: Projected change in payments as a share of GDP</a:t>
            </a:r>
          </a:p>
        </p:txBody>
      </p:sp>
      <p:pic>
        <p:nvPicPr>
          <p:cNvPr id="3" name="Picture 2">
            <a:extLst>
              <a:ext uri="{FF2B5EF4-FFF2-40B4-BE49-F238E27FC236}">
                <a16:creationId xmlns:a16="http://schemas.microsoft.com/office/drawing/2014/main" id="{F2C4519E-F006-4C00-9FCA-526537C8A660}"/>
              </a:ext>
            </a:extLst>
          </p:cNvPr>
          <p:cNvPicPr>
            <a:picLocks noChangeAspect="1"/>
          </p:cNvPicPr>
          <p:nvPr/>
        </p:nvPicPr>
        <p:blipFill>
          <a:blip r:embed="rId2"/>
          <a:stretch>
            <a:fillRect/>
          </a:stretch>
        </p:blipFill>
        <p:spPr>
          <a:xfrm>
            <a:off x="688511" y="1718009"/>
            <a:ext cx="7766977" cy="4432176"/>
          </a:xfrm>
          <a:prstGeom prst="rect">
            <a:avLst/>
          </a:prstGeom>
        </p:spPr>
      </p:pic>
    </p:spTree>
    <p:extLst>
      <p:ext uri="{BB962C8B-B14F-4D97-AF65-F5344CB8AC3E}">
        <p14:creationId xmlns:p14="http://schemas.microsoft.com/office/powerpoint/2010/main" val="363928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6060106" cy="400110"/>
          </a:xfrm>
          <a:prstGeom prst="rect">
            <a:avLst/>
          </a:prstGeom>
          <a:noFill/>
        </p:spPr>
        <p:txBody>
          <a:bodyPr wrap="square" rtlCol="0">
            <a:spAutoFit/>
          </a:bodyPr>
          <a:lstStyle/>
          <a:p>
            <a:r>
              <a:rPr lang="en-AU" sz="1000" b="1" dirty="0">
                <a:solidFill>
                  <a:schemeClr val="bg1">
                    <a:lumMod val="50000"/>
                  </a:schemeClr>
                </a:solidFill>
              </a:rPr>
              <a:t>Note: ‘MTP’ refers to PBO’s previous medium-term projections reports. ‘BTB’ is short for Beyond the Budget.</a:t>
            </a:r>
          </a:p>
          <a:p>
            <a:r>
              <a:rPr lang="en-AU" sz="1000" b="1" dirty="0">
                <a:solidFill>
                  <a:schemeClr val="bg1">
                    <a:lumMod val="50000"/>
                  </a:schemeClr>
                </a:solidFill>
              </a:rPr>
              <a:t>Source: 2019-20, 2020-21 and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2-1: Gross debt</a:t>
            </a:r>
          </a:p>
        </p:txBody>
      </p:sp>
      <p:pic>
        <p:nvPicPr>
          <p:cNvPr id="3" name="Picture 2">
            <a:extLst>
              <a:ext uri="{FF2B5EF4-FFF2-40B4-BE49-F238E27FC236}">
                <a16:creationId xmlns:a16="http://schemas.microsoft.com/office/drawing/2014/main" id="{4525503B-90AC-4D7B-9975-D751ABC73A0D}"/>
              </a:ext>
            </a:extLst>
          </p:cNvPr>
          <p:cNvPicPr>
            <a:picLocks noChangeAspect="1"/>
          </p:cNvPicPr>
          <p:nvPr/>
        </p:nvPicPr>
        <p:blipFill>
          <a:blip r:embed="rId2"/>
          <a:stretch>
            <a:fillRect/>
          </a:stretch>
        </p:blipFill>
        <p:spPr>
          <a:xfrm>
            <a:off x="688511" y="1797170"/>
            <a:ext cx="7766977" cy="4322439"/>
          </a:xfrm>
          <a:prstGeom prst="rect">
            <a:avLst/>
          </a:prstGeom>
        </p:spPr>
      </p:pic>
    </p:spTree>
    <p:extLst>
      <p:ext uri="{BB962C8B-B14F-4D97-AF65-F5344CB8AC3E}">
        <p14:creationId xmlns:p14="http://schemas.microsoft.com/office/powerpoint/2010/main" val="390217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74298" y="4842393"/>
            <a:ext cx="4156494"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48568" y="2458530"/>
            <a:ext cx="5261682" cy="2429496"/>
          </a:xfrm>
          <a:prstGeom prst="rect">
            <a:avLst/>
          </a:prstGeom>
          <a:ln>
            <a:noFill/>
          </a:ln>
        </p:spPr>
        <p:txBody>
          <a:bodyPr vert="horz" wrap="square" lIns="0" tIns="0" rIns="0" bIns="0" rtlCol="0" anchor="t">
            <a:noAutofit/>
          </a:bodyPr>
          <a:lstStyle>
            <a:lvl1pPr algn="l" defTabSz="914400" rtl="0" eaLnBrk="1" latinLnBrk="0" hangingPunct="1">
              <a:lnSpc>
                <a:spcPct val="90000"/>
              </a:lnSpc>
              <a:spcBef>
                <a:spcPct val="0"/>
              </a:spcBef>
              <a:buNone/>
              <a:defRPr sz="6600" b="1" kern="100" cap="all" spc="-200" baseline="0">
                <a:solidFill>
                  <a:schemeClr val="bg1"/>
                </a:solidFill>
                <a:latin typeface="+mj-lt"/>
                <a:ea typeface="+mj-ea"/>
                <a:cs typeface="+mj-cs"/>
              </a:defRPr>
            </a:lvl1pPr>
          </a:lstStyle>
          <a:p>
            <a:pPr lvl="0">
              <a:defRPr/>
            </a:pPr>
            <a:r>
              <a:rPr lang="en-US" sz="5400" cap="none" spc="0" dirty="0">
                <a:solidFill>
                  <a:schemeClr val="bg2"/>
                </a:solidFill>
                <a:latin typeface="Arial"/>
              </a:rPr>
              <a:t>Supplementary paper</a:t>
            </a:r>
          </a:p>
        </p:txBody>
      </p:sp>
      <p:cxnSp>
        <p:nvCxnSpPr>
          <p:cNvPr id="14" name="Straight Connector 13"/>
          <p:cNvCxnSpPr/>
          <p:nvPr/>
        </p:nvCxnSpPr>
        <p:spPr>
          <a:xfrm>
            <a:off x="563563" y="4804293"/>
            <a:ext cx="32235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178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863657" y="1843130"/>
            <a:ext cx="0" cy="395034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2-1: PBO balance sheet framework – overview</a:t>
            </a:r>
          </a:p>
        </p:txBody>
      </p:sp>
      <p:pic>
        <p:nvPicPr>
          <p:cNvPr id="9" name="Picture 8">
            <a:extLst>
              <a:ext uri="{FF2B5EF4-FFF2-40B4-BE49-F238E27FC236}">
                <a16:creationId xmlns:a16="http://schemas.microsoft.com/office/drawing/2014/main" id="{51FE4DF9-BEAC-4620-BC03-45F2E958DA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5344" y="1676400"/>
            <a:ext cx="5373312" cy="4348480"/>
          </a:xfrm>
          <a:prstGeom prst="rect">
            <a:avLst/>
          </a:prstGeom>
          <a:noFill/>
        </p:spPr>
      </p:pic>
    </p:spTree>
    <p:extLst>
      <p:ext uri="{BB962C8B-B14F-4D97-AF65-F5344CB8AC3E}">
        <p14:creationId xmlns:p14="http://schemas.microsoft.com/office/powerpoint/2010/main" val="2829008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5406390" cy="246221"/>
          </a:xfrm>
          <a:prstGeom prst="rect">
            <a:avLst/>
          </a:prstGeom>
          <a:noFill/>
        </p:spPr>
        <p:txBody>
          <a:bodyPr wrap="square" rtlCol="0">
            <a:spAutoFit/>
          </a:bodyPr>
          <a:lstStyle/>
          <a:p>
            <a:r>
              <a:rPr lang="en-AU" sz="1000" b="1" dirty="0">
                <a:solidFill>
                  <a:schemeClr val="bg1">
                    <a:lumMod val="50000"/>
                  </a:schemeClr>
                </a:solidFill>
              </a:rPr>
              <a:t>Source: 2021-22 Department of Finance Portfolio Budget Statement, p. 29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2-2: PBO balance sheet framework – </a:t>
            </a:r>
            <a:r>
              <a:rPr lang="en-AU" sz="2800" dirty="0" err="1"/>
              <a:t>DisabilityCare</a:t>
            </a:r>
            <a:r>
              <a:rPr lang="en-AU" sz="2800" dirty="0"/>
              <a:t> Australia Fund (DCAF) stock flow</a:t>
            </a:r>
          </a:p>
        </p:txBody>
      </p:sp>
      <p:pic>
        <p:nvPicPr>
          <p:cNvPr id="2" name="Picture 1">
            <a:extLst>
              <a:ext uri="{FF2B5EF4-FFF2-40B4-BE49-F238E27FC236}">
                <a16:creationId xmlns:a16="http://schemas.microsoft.com/office/drawing/2014/main" id="{EE6E71A1-7212-4AF3-A0A1-B12352811B58}"/>
              </a:ext>
            </a:extLst>
          </p:cNvPr>
          <p:cNvPicPr>
            <a:picLocks noChangeAspect="1"/>
          </p:cNvPicPr>
          <p:nvPr/>
        </p:nvPicPr>
        <p:blipFill>
          <a:blip r:embed="rId2"/>
          <a:stretch>
            <a:fillRect/>
          </a:stretch>
        </p:blipFill>
        <p:spPr>
          <a:xfrm>
            <a:off x="2197484" y="1640976"/>
            <a:ext cx="4836656" cy="4420429"/>
          </a:xfrm>
          <a:prstGeom prst="rect">
            <a:avLst/>
          </a:prstGeom>
        </p:spPr>
      </p:pic>
    </p:spTree>
    <p:extLst>
      <p:ext uri="{BB962C8B-B14F-4D97-AF65-F5344CB8AC3E}">
        <p14:creationId xmlns:p14="http://schemas.microsoft.com/office/powerpoint/2010/main" val="268237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887" y="6273225"/>
            <a:ext cx="6340384" cy="584775"/>
          </a:xfrm>
          <a:prstGeom prst="rect">
            <a:avLst/>
          </a:prstGeom>
          <a:noFill/>
        </p:spPr>
        <p:txBody>
          <a:bodyPr wrap="square" rtlCol="0">
            <a:spAutoFit/>
          </a:bodyPr>
          <a:lstStyle/>
          <a:p>
            <a:r>
              <a:rPr lang="en-AU" sz="800" b="1" dirty="0">
                <a:solidFill>
                  <a:schemeClr val="bg1">
                    <a:lumMod val="50000"/>
                  </a:schemeClr>
                </a:solidFill>
              </a:rPr>
              <a:t>Note: Tax receivables and accrued revenue reflect tax recognised but not yet received. For the purpose of this illustrative example, the item ‘tax write-offs and other flows’ is a residual, which includes changes in receivables from taxes administered by the Department of Home Affairs and other agencies.</a:t>
            </a:r>
          </a:p>
          <a:p>
            <a:r>
              <a:rPr lang="en-AU" sz="800" b="1" dirty="0">
                <a:solidFill>
                  <a:schemeClr val="bg1">
                    <a:lumMod val="50000"/>
                  </a:schemeClr>
                </a:solidFill>
              </a:rPr>
              <a:t>Source: 2021-22 Budget, Statement 10, and PBO analysis.</a:t>
            </a:r>
            <a:endParaRPr lang="en-AU" sz="8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2-3: PBO balance sheet framework – tax receivables and accrued revenue stock flow</a:t>
            </a:r>
          </a:p>
        </p:txBody>
      </p:sp>
      <p:pic>
        <p:nvPicPr>
          <p:cNvPr id="2" name="Picture 1">
            <a:extLst>
              <a:ext uri="{FF2B5EF4-FFF2-40B4-BE49-F238E27FC236}">
                <a16:creationId xmlns:a16="http://schemas.microsoft.com/office/drawing/2014/main" id="{52A77149-F16B-4C2C-AF4C-956ECCECE6BD}"/>
              </a:ext>
            </a:extLst>
          </p:cNvPr>
          <p:cNvPicPr>
            <a:picLocks noChangeAspect="1"/>
          </p:cNvPicPr>
          <p:nvPr/>
        </p:nvPicPr>
        <p:blipFill>
          <a:blip r:embed="rId2"/>
          <a:stretch>
            <a:fillRect/>
          </a:stretch>
        </p:blipFill>
        <p:spPr>
          <a:xfrm>
            <a:off x="1817505" y="1878964"/>
            <a:ext cx="5596613" cy="3944454"/>
          </a:xfrm>
          <a:prstGeom prst="rect">
            <a:avLst/>
          </a:prstGeom>
        </p:spPr>
      </p:pic>
    </p:spTree>
    <p:extLst>
      <p:ext uri="{BB962C8B-B14F-4D97-AF65-F5344CB8AC3E}">
        <p14:creationId xmlns:p14="http://schemas.microsoft.com/office/powerpoint/2010/main" val="419913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429" y="6273225"/>
            <a:ext cx="6357256" cy="584775"/>
          </a:xfrm>
          <a:prstGeom prst="rect">
            <a:avLst/>
          </a:prstGeom>
          <a:noFill/>
        </p:spPr>
        <p:txBody>
          <a:bodyPr wrap="square" rtlCol="0">
            <a:spAutoFit/>
          </a:bodyPr>
          <a:lstStyle/>
          <a:p>
            <a:r>
              <a:rPr lang="en-AU" sz="800" b="1" dirty="0">
                <a:solidFill>
                  <a:schemeClr val="bg1">
                    <a:lumMod val="50000"/>
                  </a:schemeClr>
                </a:solidFill>
              </a:rPr>
              <a:t>Note:  Previous medium term projections reports have used a slightly different definition of interest payments.  This current approach has been retrospectively projected in this report for comparison.  The small volatility in the projections for interest payments reflects the different dates at which various bonds mature and need to be re-financed.  In practice, debt issuance would be managed such that this variability would be smaller.</a:t>
            </a:r>
          </a:p>
          <a:p>
            <a:r>
              <a:rPr lang="en-AU" sz="800" b="1" dirty="0">
                <a:solidFill>
                  <a:schemeClr val="bg1">
                    <a:lumMod val="50000"/>
                  </a:schemeClr>
                </a:solidFill>
              </a:rPr>
              <a:t>Source: 2019-20, 2020-21,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2-2: Interest payments</a:t>
            </a:r>
          </a:p>
        </p:txBody>
      </p:sp>
      <p:pic>
        <p:nvPicPr>
          <p:cNvPr id="4" name="Picture 3">
            <a:extLst>
              <a:ext uri="{FF2B5EF4-FFF2-40B4-BE49-F238E27FC236}">
                <a16:creationId xmlns:a16="http://schemas.microsoft.com/office/drawing/2014/main" id="{28AB5BCB-791C-468D-9B6E-06539A194788}"/>
              </a:ext>
            </a:extLst>
          </p:cNvPr>
          <p:cNvPicPr>
            <a:picLocks noChangeAspect="1"/>
          </p:cNvPicPr>
          <p:nvPr/>
        </p:nvPicPr>
        <p:blipFill>
          <a:blip r:embed="rId2"/>
          <a:stretch>
            <a:fillRect/>
          </a:stretch>
        </p:blipFill>
        <p:spPr>
          <a:xfrm>
            <a:off x="653068" y="1756328"/>
            <a:ext cx="7925487" cy="4407790"/>
          </a:xfrm>
          <a:prstGeom prst="rect">
            <a:avLst/>
          </a:prstGeom>
        </p:spPr>
      </p:pic>
    </p:spTree>
    <p:extLst>
      <p:ext uri="{BB962C8B-B14F-4D97-AF65-F5344CB8AC3E}">
        <p14:creationId xmlns:p14="http://schemas.microsoft.com/office/powerpoint/2010/main" val="243229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893043" cy="400110"/>
          </a:xfrm>
          <a:prstGeom prst="rect">
            <a:avLst/>
          </a:prstGeom>
          <a:noFill/>
        </p:spPr>
        <p:txBody>
          <a:bodyPr wrap="square" rtlCol="0">
            <a:spAutoFit/>
          </a:bodyPr>
          <a:lstStyle/>
          <a:p>
            <a:r>
              <a:rPr lang="en-AU" sz="1000" b="1" dirty="0">
                <a:solidFill>
                  <a:schemeClr val="bg1">
                    <a:lumMod val="50000"/>
                  </a:schemeClr>
                </a:solidFill>
              </a:rPr>
              <a:t>Note: Net interest payments are equal to total interest payments less interest receipts.</a:t>
            </a:r>
          </a:p>
          <a:p>
            <a:r>
              <a:rPr lang="en-AU" sz="1000" b="1" dirty="0">
                <a:solidFill>
                  <a:schemeClr val="bg1">
                    <a:lumMod val="50000"/>
                  </a:schemeClr>
                </a:solidFill>
              </a:rPr>
              <a:t>Source: 2019-20, 2020-21 and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2-3: Net debt and net interest payments</a:t>
            </a:r>
          </a:p>
        </p:txBody>
      </p:sp>
      <p:pic>
        <p:nvPicPr>
          <p:cNvPr id="2" name="Picture 1">
            <a:extLst>
              <a:ext uri="{FF2B5EF4-FFF2-40B4-BE49-F238E27FC236}">
                <a16:creationId xmlns:a16="http://schemas.microsoft.com/office/drawing/2014/main" id="{BC2B733B-8A58-4849-85D1-2F7DB9304934}"/>
              </a:ext>
            </a:extLst>
          </p:cNvPr>
          <p:cNvPicPr>
            <a:picLocks noChangeAspect="1"/>
          </p:cNvPicPr>
          <p:nvPr/>
        </p:nvPicPr>
        <p:blipFill>
          <a:blip r:embed="rId2"/>
          <a:stretch>
            <a:fillRect/>
          </a:stretch>
        </p:blipFill>
        <p:spPr>
          <a:xfrm>
            <a:off x="152017" y="1680557"/>
            <a:ext cx="8839966" cy="4541914"/>
          </a:xfrm>
          <a:prstGeom prst="rect">
            <a:avLst/>
          </a:prstGeom>
        </p:spPr>
      </p:pic>
    </p:spTree>
    <p:extLst>
      <p:ext uri="{BB962C8B-B14F-4D97-AF65-F5344CB8AC3E}">
        <p14:creationId xmlns:p14="http://schemas.microsoft.com/office/powerpoint/2010/main" val="47179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887" y="6304002"/>
            <a:ext cx="6084169" cy="553998"/>
          </a:xfrm>
          <a:prstGeom prst="rect">
            <a:avLst/>
          </a:prstGeom>
          <a:noFill/>
        </p:spPr>
        <p:txBody>
          <a:bodyPr wrap="square" rtlCol="0">
            <a:spAutoFit/>
          </a:bodyPr>
          <a:lstStyle/>
          <a:p>
            <a:r>
              <a:rPr lang="en-AU" sz="1000" b="1" dirty="0">
                <a:solidFill>
                  <a:schemeClr val="bg1">
                    <a:lumMod val="50000"/>
                  </a:schemeClr>
                </a:solidFill>
              </a:rPr>
              <a:t>Note: Negative values indicate that relevant liabilities exceed relevant assets, so moving from a larger to a smaller negative number represents an improved financial position.</a:t>
            </a:r>
          </a:p>
          <a:p>
            <a:r>
              <a:rPr lang="en-AU" sz="1000" b="1" dirty="0">
                <a:solidFill>
                  <a:schemeClr val="bg1">
                    <a:lumMod val="50000"/>
                  </a:schemeClr>
                </a:solidFill>
              </a:rPr>
              <a:t>Source: 2019-20, 2020-21 and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2-4: Net financial worth</a:t>
            </a:r>
          </a:p>
        </p:txBody>
      </p:sp>
      <p:pic>
        <p:nvPicPr>
          <p:cNvPr id="2" name="Picture 1">
            <a:extLst>
              <a:ext uri="{FF2B5EF4-FFF2-40B4-BE49-F238E27FC236}">
                <a16:creationId xmlns:a16="http://schemas.microsoft.com/office/drawing/2014/main" id="{13502B44-7CD2-4855-9317-859212007F12}"/>
              </a:ext>
            </a:extLst>
          </p:cNvPr>
          <p:cNvPicPr>
            <a:picLocks noChangeAspect="1"/>
          </p:cNvPicPr>
          <p:nvPr/>
        </p:nvPicPr>
        <p:blipFill>
          <a:blip r:embed="rId2"/>
          <a:stretch>
            <a:fillRect/>
          </a:stretch>
        </p:blipFill>
        <p:spPr>
          <a:xfrm>
            <a:off x="536887" y="1730270"/>
            <a:ext cx="8065707" cy="4432176"/>
          </a:xfrm>
          <a:prstGeom prst="rect">
            <a:avLst/>
          </a:prstGeom>
        </p:spPr>
      </p:pic>
    </p:spTree>
    <p:extLst>
      <p:ext uri="{BB962C8B-B14F-4D97-AF65-F5344CB8AC3E}">
        <p14:creationId xmlns:p14="http://schemas.microsoft.com/office/powerpoint/2010/main" val="415488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887" y="6304002"/>
            <a:ext cx="6084169" cy="553998"/>
          </a:xfrm>
          <a:prstGeom prst="rect">
            <a:avLst/>
          </a:prstGeom>
          <a:noFill/>
        </p:spPr>
        <p:txBody>
          <a:bodyPr wrap="square" rtlCol="0">
            <a:spAutoFit/>
          </a:bodyPr>
          <a:lstStyle/>
          <a:p>
            <a:r>
              <a:rPr lang="en-AU" sz="1000" b="1" dirty="0">
                <a:solidFill>
                  <a:schemeClr val="bg1">
                    <a:lumMod val="50000"/>
                  </a:schemeClr>
                </a:solidFill>
              </a:rPr>
              <a:t>Note: Negative values indicate that relevant liabilities exceed relevant assets, so moving from a larger to a smaller negative number represents an improved financial position.</a:t>
            </a:r>
          </a:p>
          <a:p>
            <a:r>
              <a:rPr lang="en-AU" sz="1000" b="1" dirty="0">
                <a:solidFill>
                  <a:schemeClr val="bg1">
                    <a:lumMod val="50000"/>
                  </a:schemeClr>
                </a:solidFill>
              </a:rPr>
              <a:t>Source: 2019-20, 2020-21 and 2021-22 Budget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2-5: Net worth</a:t>
            </a:r>
          </a:p>
        </p:txBody>
      </p:sp>
      <p:pic>
        <p:nvPicPr>
          <p:cNvPr id="3" name="Picture 2">
            <a:extLst>
              <a:ext uri="{FF2B5EF4-FFF2-40B4-BE49-F238E27FC236}">
                <a16:creationId xmlns:a16="http://schemas.microsoft.com/office/drawing/2014/main" id="{2E59F323-B701-4B73-A46A-B162631EC5FD}"/>
              </a:ext>
            </a:extLst>
          </p:cNvPr>
          <p:cNvPicPr>
            <a:picLocks noChangeAspect="1"/>
          </p:cNvPicPr>
          <p:nvPr/>
        </p:nvPicPr>
        <p:blipFill>
          <a:blip r:embed="rId2"/>
          <a:stretch>
            <a:fillRect/>
          </a:stretch>
        </p:blipFill>
        <p:spPr>
          <a:xfrm>
            <a:off x="704889" y="1754817"/>
            <a:ext cx="7821846" cy="4359018"/>
          </a:xfrm>
          <a:prstGeom prst="rect">
            <a:avLst/>
          </a:prstGeom>
        </p:spPr>
      </p:pic>
    </p:spTree>
    <p:extLst>
      <p:ext uri="{BB962C8B-B14F-4D97-AF65-F5344CB8AC3E}">
        <p14:creationId xmlns:p14="http://schemas.microsoft.com/office/powerpoint/2010/main" val="422083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887" y="6304002"/>
            <a:ext cx="9143999" cy="553998"/>
          </a:xfrm>
          <a:prstGeom prst="rect">
            <a:avLst/>
          </a:prstGeom>
          <a:noFill/>
        </p:spPr>
        <p:txBody>
          <a:bodyPr wrap="square" rtlCol="0">
            <a:spAutoFit/>
          </a:bodyPr>
          <a:lstStyle/>
          <a:p>
            <a:r>
              <a:rPr lang="en-AU" sz="1000" b="1" dirty="0">
                <a:solidFill>
                  <a:schemeClr val="bg1">
                    <a:lumMod val="50000"/>
                  </a:schemeClr>
                </a:solidFill>
              </a:rPr>
              <a:t>Note: See page 12 of the Beyond the budget main paper.</a:t>
            </a:r>
          </a:p>
          <a:p>
            <a:r>
              <a:rPr lang="en-AU" sz="1000" b="1" dirty="0">
                <a:solidFill>
                  <a:schemeClr val="bg1">
                    <a:lumMod val="50000"/>
                  </a:schemeClr>
                </a:solidFill>
              </a:rPr>
              <a:t>Source: 2019-20 Final Budget Outcome, Department of Infrastructure, Transport, Regional Development and </a:t>
            </a:r>
          </a:p>
          <a:p>
            <a:r>
              <a:rPr lang="en-AU" sz="1000" b="1" dirty="0">
                <a:solidFill>
                  <a:schemeClr val="bg1">
                    <a:lumMod val="50000"/>
                  </a:schemeClr>
                </a:solidFill>
              </a:rPr>
              <a:t>Communications 2019 20 Annual Report and PBO analysis.</a:t>
            </a: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2-6: Commonwealth Government assets and liabilities as at 30 June 2020</a:t>
            </a:r>
          </a:p>
        </p:txBody>
      </p:sp>
      <p:pic>
        <p:nvPicPr>
          <p:cNvPr id="4" name="Picture 3">
            <a:extLst>
              <a:ext uri="{FF2B5EF4-FFF2-40B4-BE49-F238E27FC236}">
                <a16:creationId xmlns:a16="http://schemas.microsoft.com/office/drawing/2014/main" id="{6EF80325-758E-4DB5-9B7B-60464E8B491D}"/>
              </a:ext>
            </a:extLst>
          </p:cNvPr>
          <p:cNvPicPr>
            <a:picLocks noChangeAspect="1"/>
          </p:cNvPicPr>
          <p:nvPr/>
        </p:nvPicPr>
        <p:blipFill>
          <a:blip r:embed="rId2"/>
          <a:stretch>
            <a:fillRect/>
          </a:stretch>
        </p:blipFill>
        <p:spPr>
          <a:xfrm>
            <a:off x="1390650" y="1599809"/>
            <a:ext cx="6362700" cy="4495800"/>
          </a:xfrm>
          <a:prstGeom prst="rect">
            <a:avLst/>
          </a:prstGeom>
        </p:spPr>
      </p:pic>
    </p:spTree>
    <p:extLst>
      <p:ext uri="{BB962C8B-B14F-4D97-AF65-F5344CB8AC3E}">
        <p14:creationId xmlns:p14="http://schemas.microsoft.com/office/powerpoint/2010/main" val="282737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1010" y="6323162"/>
            <a:ext cx="4504589" cy="246221"/>
          </a:xfrm>
          <a:prstGeom prst="rect">
            <a:avLst/>
          </a:prstGeom>
          <a:noFill/>
        </p:spPr>
        <p:txBody>
          <a:bodyPr wrap="square" rtlCol="0">
            <a:spAutoFit/>
          </a:bodyPr>
          <a:lstStyle/>
          <a:p>
            <a:r>
              <a:rPr lang="en-AU" sz="1000" b="1" dirty="0">
                <a:solidFill>
                  <a:schemeClr val="bg1">
                    <a:lumMod val="50000"/>
                  </a:schemeClr>
                </a:solidFill>
              </a:rPr>
              <a:t>Source: 2021-22 Budget and PBO analysis.</a:t>
            </a:r>
            <a:endParaRPr lang="en-AU" sz="1000" b="1" i="1" dirty="0">
              <a:solidFill>
                <a:schemeClr val="bg1">
                  <a:lumMod val="50000"/>
                </a:schemeClr>
              </a:solidFill>
            </a:endParaRPr>
          </a:p>
        </p:txBody>
      </p:sp>
      <p:sp>
        <p:nvSpPr>
          <p:cNvPr id="10" name="Title 2"/>
          <p:cNvSpPr>
            <a:spLocks noGrp="1"/>
          </p:cNvSpPr>
          <p:nvPr>
            <p:ph type="title"/>
          </p:nvPr>
        </p:nvSpPr>
        <p:spPr>
          <a:xfrm>
            <a:off x="536887" y="205740"/>
            <a:ext cx="8157851" cy="1173480"/>
          </a:xfrm>
        </p:spPr>
        <p:txBody>
          <a:bodyPr lIns="0" rIns="0">
            <a:noAutofit/>
          </a:bodyPr>
          <a:lstStyle/>
          <a:p>
            <a:r>
              <a:rPr lang="en-AU" sz="2800" dirty="0"/>
              <a:t>Figure 3-1: Gross debt to GDP stabilises across a broad range of scenarios</a:t>
            </a:r>
          </a:p>
        </p:txBody>
      </p:sp>
      <p:pic>
        <p:nvPicPr>
          <p:cNvPr id="2" name="Picture 1">
            <a:extLst>
              <a:ext uri="{FF2B5EF4-FFF2-40B4-BE49-F238E27FC236}">
                <a16:creationId xmlns:a16="http://schemas.microsoft.com/office/drawing/2014/main" id="{0FE606FA-DB27-432C-890D-7888362CD729}"/>
              </a:ext>
            </a:extLst>
          </p:cNvPr>
          <p:cNvPicPr>
            <a:picLocks noChangeAspect="1"/>
          </p:cNvPicPr>
          <p:nvPr/>
        </p:nvPicPr>
        <p:blipFill>
          <a:blip r:embed="rId2"/>
          <a:stretch>
            <a:fillRect/>
          </a:stretch>
        </p:blipFill>
        <p:spPr>
          <a:xfrm>
            <a:off x="689647" y="1762959"/>
            <a:ext cx="7852329" cy="4560203"/>
          </a:xfrm>
          <a:prstGeom prst="rect">
            <a:avLst/>
          </a:prstGeom>
        </p:spPr>
      </p:pic>
    </p:spTree>
    <p:extLst>
      <p:ext uri="{BB962C8B-B14F-4D97-AF65-F5344CB8AC3E}">
        <p14:creationId xmlns:p14="http://schemas.microsoft.com/office/powerpoint/2010/main" val="3454077613"/>
      </p:ext>
    </p:extLst>
  </p:cSld>
  <p:clrMapOvr>
    <a:masterClrMapping/>
  </p:clrMapOvr>
</p:sld>
</file>

<file path=ppt/theme/theme1.xml><?xml version="1.0" encoding="utf-8"?>
<a:theme xmlns:a="http://schemas.openxmlformats.org/drawingml/2006/main" name="PBO Powerpoint presentation">
  <a:themeElements>
    <a:clrScheme name="PBO colours">
      <a:dk1>
        <a:srgbClr val="000000"/>
      </a:dk1>
      <a:lt1>
        <a:srgbClr val="FFFFFF"/>
      </a:lt1>
      <a:dk2>
        <a:srgbClr val="9778B4"/>
      </a:dk2>
      <a:lt2>
        <a:srgbClr val="3D4D7D"/>
      </a:lt2>
      <a:accent1>
        <a:srgbClr val="8D487F"/>
      </a:accent1>
      <a:accent2>
        <a:srgbClr val="C64E45"/>
      </a:accent2>
      <a:accent3>
        <a:srgbClr val="F1873D"/>
      </a:accent3>
      <a:accent4>
        <a:srgbClr val="FCC648"/>
      </a:accent4>
      <a:accent5>
        <a:srgbClr val="86BE57"/>
      </a:accent5>
      <a:accent6>
        <a:srgbClr val="788183"/>
      </a:accent6>
      <a:hlink>
        <a:srgbClr val="000000"/>
      </a:hlink>
      <a:folHlink>
        <a:srgbClr val="3D4D7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PBO colours">
      <a:dk1>
        <a:srgbClr val="000000"/>
      </a:dk1>
      <a:lt1>
        <a:srgbClr val="FFFFFF"/>
      </a:lt1>
      <a:dk2>
        <a:srgbClr val="9778B4"/>
      </a:dk2>
      <a:lt2>
        <a:srgbClr val="3D4D7D"/>
      </a:lt2>
      <a:accent1>
        <a:srgbClr val="8D487F"/>
      </a:accent1>
      <a:accent2>
        <a:srgbClr val="C64E45"/>
      </a:accent2>
      <a:accent3>
        <a:srgbClr val="F1873D"/>
      </a:accent3>
      <a:accent4>
        <a:srgbClr val="FCC648"/>
      </a:accent4>
      <a:accent5>
        <a:srgbClr val="86BE57"/>
      </a:accent5>
      <a:accent6>
        <a:srgbClr val="788183"/>
      </a:accent6>
      <a:hlink>
        <a:srgbClr val="000000"/>
      </a:hlink>
      <a:folHlink>
        <a:srgbClr val="3D4D7D"/>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d8e907a-e1a6-4b76-8caa-2c3a6e0bcaac">SRR-1331152507-284</_dlc_DocId>
    <_dlc_DocIdUrl xmlns="ad8e907a-e1a6-4b76-8caa-2c3a6e0bcaac">
      <Url>https://pboprotected.sharepoint.com/sites/SRRHub/_layouts/15/DocIdRedir.aspx?ID=SRR-1331152507-284</Url>
      <Description>SRR-1331152507-284</Description>
    </_dlc_DocIdUrl>
    <SRR_x0020_ID xmlns="ad8e907a-e1a6-4b76-8caa-2c3a6e0bcaac">SRR-2021-82</SRR_x0020_ID>
    <DocumentSetDescription xmlns="http://schemas.microsoft.com/sharepoint/v3" xsi:nil="true"/>
    <Project_x0020_type xmlns="ad8e907a-e1a6-4b76-8caa-2c3a6e0bcaac">Regular publication</Project_x0020_type>
    <f81702133f5c4bc9b6bd0f4833f72334 xmlns="ad8e907a-e1a6-4b76-8caa-2c3a6e0bcaac">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9575701a-97dc-4af7-849c-f49d6694138b</TermId>
        </TermInfo>
      </Terms>
    </f81702133f5c4bc9b6bd0f4833f72334>
    <TaxCatchAll xmlns="ad8e907a-e1a6-4b76-8caa-2c3a6e0bcaac">
      <Value>9</Value>
    </TaxCatchAll>
    <Link_x0020_to_x0020_approved_x0020_project_x0020_plan xmlns="ad8e907a-e1a6-4b76-8caa-2c3a6e0bcaac">
      <Url xsi:nil="true"/>
      <Description xsi:nil="true"/>
    </Link_x0020_to_x0020_approved_x0020_project_x0020_pla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A200844015D4C90680374BFB3002C" ma:contentTypeVersion="16" ma:contentTypeDescription="Create a new document." ma:contentTypeScope="" ma:versionID="6860a1ba2d5d37d263d7a4fa2ef9b27b">
  <xsd:schema xmlns:xsd="http://www.w3.org/2001/XMLSchema" xmlns:xs="http://www.w3.org/2001/XMLSchema" xmlns:p="http://schemas.microsoft.com/office/2006/metadata/properties" xmlns:ns1="http://schemas.microsoft.com/sharepoint/v3" xmlns:ns2="ad8e907a-e1a6-4b76-8caa-2c3a6e0bcaac" xmlns:ns3="721601ae-2bde-4ea3-9ce6-a9736c892d1a" targetNamespace="http://schemas.microsoft.com/office/2006/metadata/properties" ma:root="true" ma:fieldsID="1f1a8e9c3a3c050108e1892b25a69a0e" ns1:_="" ns2:_="" ns3:_="">
    <xsd:import namespace="http://schemas.microsoft.com/sharepoint/v3"/>
    <xsd:import namespace="ad8e907a-e1a6-4b76-8caa-2c3a6e0bcaac"/>
    <xsd:import namespace="721601ae-2bde-4ea3-9ce6-a9736c892d1a"/>
    <xsd:element name="properties">
      <xsd:complexType>
        <xsd:sequence>
          <xsd:element name="documentManagement">
            <xsd:complexType>
              <xsd:all>
                <xsd:element ref="ns2:_dlc_DocId" minOccurs="0"/>
                <xsd:element ref="ns2:_dlc_DocIdUrl" minOccurs="0"/>
                <xsd:element ref="ns2:_dlc_DocIdPersistId" minOccurs="0"/>
                <xsd:element ref="ns1:DocumentSetDescription" minOccurs="0"/>
                <xsd:element ref="ns2:SRR_x0020_ID" minOccurs="0"/>
                <xsd:element ref="ns2:Project_x0020_type" minOccurs="0"/>
                <xsd:element ref="ns2:Link_x0020_to_x0020_approved_x0020_project_x0020_plan" minOccurs="0"/>
                <xsd:element ref="ns2:f81702133f5c4bc9b6bd0f4833f72334"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1"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8e907a-e1a6-4b76-8caa-2c3a6e0bca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RR_x0020_ID" ma:index="12" nillable="true" ma:displayName="SRR ID" ma:internalName="SRR_x0020_ID">
      <xsd:simpleType>
        <xsd:restriction base="dms:Text">
          <xsd:maxLength value="255"/>
        </xsd:restriction>
      </xsd:simpleType>
    </xsd:element>
    <xsd:element name="Project_x0020_type" ma:index="13" nillable="true" ma:displayName="Project type" ma:default="Regular publication" ma:format="Dropdown" ma:internalName="Project_x0020_type">
      <xsd:simpleType>
        <xsd:restriction base="dms:Choice">
          <xsd:enumeration value="Regular publication"/>
          <xsd:enumeration value="Occasional publication"/>
          <xsd:enumeration value="Other project"/>
        </xsd:restriction>
      </xsd:simpleType>
    </xsd:element>
    <xsd:element name="Link_x0020_to_x0020_approved_x0020_project_x0020_plan" ma:index="14" nillable="true" ma:displayName="Link to approved project plan" ma:format="Hyperlink" ma:internalName="Link_x0020_to_x0020_approved_x0020_project_x0020_plan">
      <xsd:complexType>
        <xsd:complexContent>
          <xsd:extension base="dms:URL">
            <xsd:sequence>
              <xsd:element name="Url" type="dms:ValidUrl" minOccurs="0" nillable="true"/>
              <xsd:element name="Description" type="xsd:string" nillable="true"/>
            </xsd:sequence>
          </xsd:extension>
        </xsd:complexContent>
      </xsd:complexType>
    </xsd:element>
    <xsd:element name="f81702133f5c4bc9b6bd0f4833f72334" ma:index="16" ma:taxonomy="true" ma:internalName="f81702133f5c4bc9b6bd0f4833f72334" ma:taxonomyFieldName="Doc_Type_SRR" ma:displayName="DocType" ma:default="1;#Other|9fd5f203-0a5c-4134-9c85-3b40d1bdfc4e" ma:fieldId="{f8170213-3f5c-4bc9-b6bd-0f4833f72334}" ma:sspId="8511bdff-a9c3-4342-ad56-d9f2319b2060" ma:termSetId="428a2787-7f6a-48bb-b75d-24a40d6aea28"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50d7eaab-e7dc-4d71-9ed3-913f10dce0f2}" ma:internalName="TaxCatchAll" ma:showField="CatchAllData" ma:web="ad8e907a-e1a6-4b76-8caa-2c3a6e0bca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1601ae-2bde-4ea3-9ce6-a9736c892d1a"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848AA8-B397-4502-82FE-2B7776397B68}">
  <ds:schemaRefs>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http://www.w3.org/XML/1998/namespace"/>
    <ds:schemaRef ds:uri="http://schemas.openxmlformats.org/package/2006/metadata/core-properties"/>
    <ds:schemaRef ds:uri="721601ae-2bde-4ea3-9ce6-a9736c892d1a"/>
    <ds:schemaRef ds:uri="ad8e907a-e1a6-4b76-8caa-2c3a6e0bcaac"/>
    <ds:schemaRef ds:uri="http://purl.org/dc/terms/"/>
  </ds:schemaRefs>
</ds:datastoreItem>
</file>

<file path=customXml/itemProps2.xml><?xml version="1.0" encoding="utf-8"?>
<ds:datastoreItem xmlns:ds="http://schemas.openxmlformats.org/officeDocument/2006/customXml" ds:itemID="{68654D8A-BBA3-4472-9EC5-620E8746C84A}">
  <ds:schemaRefs>
    <ds:schemaRef ds:uri="http://schemas.microsoft.com/sharepoint/v3/contenttype/forms"/>
  </ds:schemaRefs>
</ds:datastoreItem>
</file>

<file path=customXml/itemProps3.xml><?xml version="1.0" encoding="utf-8"?>
<ds:datastoreItem xmlns:ds="http://schemas.openxmlformats.org/officeDocument/2006/customXml" ds:itemID="{7F3A9039-0933-427D-9A4B-AB1FBF5E5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8e907a-e1a6-4b76-8caa-2c3a6e0bcaac"/>
    <ds:schemaRef ds:uri="721601ae-2bde-4ea3-9ce6-a9736c892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1639CE-ECEB-48C2-817D-8C66FE392A6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PBO Powerpoint presentation</Template>
  <TotalTime>927</TotalTime>
  <Words>1581</Words>
  <Application>Microsoft Office PowerPoint</Application>
  <PresentationFormat>On-screen Show (4:3)</PresentationFormat>
  <Paragraphs>90</Paragraphs>
  <Slides>33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PBO Powerpoint presentation</vt:lpstr>
      <vt:lpstr>Blank</vt:lpstr>
      <vt:lpstr>PowerPoint Presentation</vt:lpstr>
      <vt:lpstr>Figure 1-1: Beyond the budget: summary of approach, inputs and assumptions</vt:lpstr>
      <vt:lpstr>Figure 2-1: Gross debt</vt:lpstr>
      <vt:lpstr>Figure 2-2: Interest payments</vt:lpstr>
      <vt:lpstr>Figure 2-3: Net debt and net interest payments</vt:lpstr>
      <vt:lpstr>Figure 2-4: Net financial worth</vt:lpstr>
      <vt:lpstr>Figure 2-5: Net worth</vt:lpstr>
      <vt:lpstr>Figure 2-6: Commonwealth Government assets and liabilities as at 30 June 2020</vt:lpstr>
      <vt:lpstr>Figure 3-1: Gross debt to GDP stabilises across a broad range of scenarios</vt:lpstr>
      <vt:lpstr>Figure 3-2: Most scenarios result in interest payments comparable to recent experience</vt:lpstr>
      <vt:lpstr>Figure 4-1: Underlying cash balance</vt:lpstr>
      <vt:lpstr>Figure 4-2: Total receipts and payments </vt:lpstr>
      <vt:lpstr>Figure 4-3: Revisions to projections compared to the 2020-21 report</vt:lpstr>
      <vt:lpstr>Figure 4-4: Breakdown of revisions in total payments compared to the 2020-21 report</vt:lpstr>
      <vt:lpstr>Figure 4-5: Fiscal balance</vt:lpstr>
      <vt:lpstr>Figure 4-6: Total receipts and tax receipts</vt:lpstr>
      <vt:lpstr>Figure 4-7: Breakdown of receipts</vt:lpstr>
      <vt:lpstr>Figure 4-8: Comparison of total receipts </vt:lpstr>
      <vt:lpstr>Figure 4-9: Total payments </vt:lpstr>
      <vt:lpstr>Figure 4-10: Average annual growth in real payments per person</vt:lpstr>
      <vt:lpstr>Figure 4-11: Recent net overseas migration projections</vt:lpstr>
      <vt:lpstr>Figure 4-12: Lifetime fiscal impact on the Commonwealth budget per person</vt:lpstr>
      <vt:lpstr>Figure 4-13: Personal income tax </vt:lpstr>
      <vt:lpstr>Figure 4-14: Change in average tax rates by income percentile (and related taxable income)</vt:lpstr>
      <vt:lpstr>Figure 4-15: Gender distribution of taxable income earners by percentile (and related taxable income)</vt:lpstr>
      <vt:lpstr>Figure 4-16: Change in average tax rates experienced by the average income earner by gender (Aggregate impact from 2021-22 to 2031-32)</vt:lpstr>
      <vt:lpstr>Figure 4-17: Actual and projected NDIS costs </vt:lpstr>
      <vt:lpstr>Figure 4-18: Scenarios for NDIS payments</vt:lpstr>
      <vt:lpstr>Figure 5-1: Projected change in payments as a share of GDP</vt:lpstr>
      <vt:lpstr>PowerPoint Presentation</vt:lpstr>
      <vt:lpstr>Figure 2-1: PBO balance sheet framework – overview</vt:lpstr>
      <vt:lpstr>Figure 2-2: PBO balance sheet framework – DisabilityCare Australia Fund (DCAF) stock flow</vt:lpstr>
      <vt:lpstr>Figure 2-3: PBO balance sheet framework – tax receivables and accrued revenue stock flow</vt:lpstr>
    </vt:vector>
  </TitlesOfParts>
  <Company>Parliament of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budget 2021-22 - Fiscal outlook and scenarios - Figures</dc:title>
  <dc:creator>Parliamentary Budget Office (PBO)</dc:creator>
  <cp:lastModifiedBy>Kuo, Suzy (PBO)</cp:lastModifiedBy>
  <cp:revision>1</cp:revision>
  <dcterms:created xsi:type="dcterms:W3CDTF">2021-09-10T01:24:23Z</dcterms:created>
  <dcterms:modified xsi:type="dcterms:W3CDTF">2021-09-20T08:05:10Z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0x0101001B7A200844015D4C90680374BFB3002C</vt:lpwstr>
  </property>
  <property fmtid="{D5CDD505-2E9C-101B-9397-08002B2CF9AE}" pid="3" name="_dlc_DocIdItemGuid">
    <vt:lpwstr>656513db-4655-4ade-abff-38c486e6792b</vt:lpwstr>
  </property>
  <property fmtid="{D5CDD505-2E9C-101B-9397-08002B2CF9AE}" pid="4" name="MSIP_Label_b7fb5294-db91-4a6a-9144-25e7ea5d809c_Enabled">
    <vt:lpwstr>true</vt:lpwstr>
  </property>
  <property fmtid="{D5CDD505-2E9C-101B-9397-08002B2CF9AE}" pid="5" name="MSIP_Label_b7fb5294-db91-4a6a-9144-25e7ea5d809c_SetDate">
    <vt:lpwstr>2021-09-10T03:29:05Z</vt:lpwstr>
  </property>
  <property fmtid="{D5CDD505-2E9C-101B-9397-08002B2CF9AE}" pid="6" name="MSIP_Label_b7fb5294-db91-4a6a-9144-25e7ea5d809c_Method">
    <vt:lpwstr>Privileged</vt:lpwstr>
  </property>
  <property fmtid="{D5CDD505-2E9C-101B-9397-08002B2CF9AE}" pid="7" name="MSIP_Label_b7fb5294-db91-4a6a-9144-25e7ea5d809c_Name">
    <vt:lpwstr>Official</vt:lpwstr>
  </property>
  <property fmtid="{D5CDD505-2E9C-101B-9397-08002B2CF9AE}" pid="8" name="MSIP_Label_b7fb5294-db91-4a6a-9144-25e7ea5d809c_SiteId">
    <vt:lpwstr>dc2a6fc4-3a5c-4009-8148-25a15ab44bf4</vt:lpwstr>
  </property>
  <property fmtid="{D5CDD505-2E9C-101B-9397-08002B2CF9AE}" pid="9" name="MSIP_Label_b7fb5294-db91-4a6a-9144-25e7ea5d809c_ActionId">
    <vt:lpwstr>4930b5bd-0a9e-49a5-93c9-0a29d97e762c</vt:lpwstr>
  </property>
  <property fmtid="{D5CDD505-2E9C-101B-9397-08002B2CF9AE}" pid="10" name="MSIP_Label_b7fb5294-db91-4a6a-9144-25e7ea5d809c_ContentBits">
    <vt:lpwstr>3</vt:lpwstr>
  </property>
  <property fmtid="{D5CDD505-2E9C-101B-9397-08002B2CF9AE}" pid="11" name="Doc_Type_SRR">
    <vt:lpwstr>9;#Publication|9575701a-97dc-4af7-849c-f49d6694138b</vt:lpwstr>
  </property>
</Properties>
</file>